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4" r:id="rId3"/>
    <p:sldId id="265" r:id="rId4"/>
    <p:sldId id="266" r:id="rId5"/>
    <p:sldId id="267" r:id="rId6"/>
    <p:sldId id="268" r:id="rId7"/>
    <p:sldId id="275" r:id="rId8"/>
    <p:sldId id="280" r:id="rId9"/>
    <p:sldId id="277" r:id="rId10"/>
    <p:sldId id="279" r:id="rId11"/>
    <p:sldId id="278" r:id="rId12"/>
    <p:sldId id="276" r:id="rId13"/>
    <p:sldId id="281" r:id="rId14"/>
    <p:sldId id="283" r:id="rId15"/>
    <p:sldId id="296" r:id="rId16"/>
    <p:sldId id="261" r:id="rId17"/>
    <p:sldId id="260" r:id="rId18"/>
    <p:sldId id="262" r:id="rId19"/>
    <p:sldId id="263" r:id="rId20"/>
    <p:sldId id="288" r:id="rId21"/>
    <p:sldId id="289" r:id="rId22"/>
    <p:sldId id="293" r:id="rId23"/>
    <p:sldId id="291" r:id="rId24"/>
    <p:sldId id="290" r:id="rId25"/>
    <p:sldId id="294" r:id="rId26"/>
    <p:sldId id="295" r:id="rId27"/>
    <p:sldId id="292" r:id="rId28"/>
    <p:sldId id="259" r:id="rId29"/>
    <p:sldId id="269" r:id="rId30"/>
    <p:sldId id="270" r:id="rId31"/>
    <p:sldId id="271" r:id="rId32"/>
    <p:sldId id="272" r:id="rId33"/>
    <p:sldId id="273" r:id="rId34"/>
    <p:sldId id="274" r:id="rId35"/>
    <p:sldId id="286" r:id="rId36"/>
    <p:sldId id="284" r:id="rId37"/>
    <p:sldId id="285" r:id="rId38"/>
    <p:sldId id="287" r:id="rId39"/>
    <p:sldId id="297" r:id="rId40"/>
    <p:sldId id="2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C6B1E7E-BF72-48E2-A32C-45BB8A01D608}">
          <p14:sldIdLst>
            <p14:sldId id="258"/>
            <p14:sldId id="264"/>
            <p14:sldId id="265"/>
            <p14:sldId id="266"/>
            <p14:sldId id="267"/>
            <p14:sldId id="268"/>
            <p14:sldId id="275"/>
            <p14:sldId id="280"/>
            <p14:sldId id="277"/>
            <p14:sldId id="279"/>
            <p14:sldId id="278"/>
            <p14:sldId id="276"/>
            <p14:sldId id="281"/>
            <p14:sldId id="283"/>
            <p14:sldId id="296"/>
          </p14:sldIdLst>
        </p14:section>
        <p14:section name="Structure of Support and Resistance" id="{CBA675D0-5579-4937-97D1-02A2E6D50C76}">
          <p14:sldIdLst>
            <p14:sldId id="261"/>
            <p14:sldId id="260"/>
            <p14:sldId id="262"/>
            <p14:sldId id="263"/>
            <p14:sldId id="288"/>
            <p14:sldId id="289"/>
            <p14:sldId id="293"/>
            <p14:sldId id="291"/>
            <p14:sldId id="290"/>
            <p14:sldId id="294"/>
            <p14:sldId id="295"/>
            <p14:sldId id="292"/>
          </p14:sldIdLst>
        </p14:section>
        <p14:section name="Trading price action" id="{DA9FD388-0323-44F6-B25A-77D635BC4C3A}">
          <p14:sldIdLst>
            <p14:sldId id="259"/>
            <p14:sldId id="269"/>
            <p14:sldId id="270"/>
            <p14:sldId id="271"/>
            <p14:sldId id="272"/>
            <p14:sldId id="273"/>
            <p14:sldId id="274"/>
            <p14:sldId id="286"/>
            <p14:sldId id="284"/>
            <p14:sldId id="285"/>
          </p14:sldIdLst>
        </p14:section>
        <p14:section name="Untitled Section" id="{04FDF8C7-C29E-4F68-95B4-DC43A62B4979}">
          <p14:sldIdLst>
            <p14:sldId id="287"/>
            <p14:sldId id="297"/>
            <p14:sldId id="298"/>
          </p14:sldIdLst>
        </p14:section>
        <p14:section name="Untitled Section" id="{0267250F-7BBF-4054-A4C8-0AF82139ABC9}">
          <p14:sldIdLst/>
        </p14:section>
        <p14:section name="Untitled Section" id="{466D2EB1-1F53-4623-A432-931A0FE59B91}">
          <p14:sldIdLst/>
        </p14:section>
        <p14:section name="Untitled Section" id="{10057406-0776-4134-AC04-6DF25A2065AC}">
          <p14:sldIdLst/>
        </p14:section>
        <p14:section name="Untitled Section" id="{BAF9C5B6-7660-418B-9F7E-BC1F20E8E6BD}">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94622" autoAdjust="0"/>
  </p:normalViewPr>
  <p:slideViewPr>
    <p:cSldViewPr snapToGrid="0">
      <p:cViewPr>
        <p:scale>
          <a:sx n="118" d="100"/>
          <a:sy n="118" d="100"/>
        </p:scale>
        <p:origin x="-450" y="-72"/>
      </p:cViewPr>
      <p:guideLst>
        <p:guide orient="horz" pos="2160"/>
        <p:guide pos="3840"/>
      </p:guideLst>
    </p:cSldViewPr>
  </p:slideViewPr>
  <p:outlineViewPr>
    <p:cViewPr>
      <p:scale>
        <a:sx n="33" d="100"/>
        <a:sy n="33" d="100"/>
      </p:scale>
      <p:origin x="42"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F79D41E-2588-4BCE-96A8-08614DC5A552}" type="datetimeFigureOut">
              <a:rPr lang="en-GB" smtClean="0"/>
              <a:t>03/11/2021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3EF445-A819-4A61-83D4-5BCF79899318}" type="slidenum">
              <a:rPr lang="en-GB" smtClean="0"/>
              <a:t>‹#›</a:t>
            </a:fld>
            <a:endParaRPr lang="en-GB"/>
          </a:p>
        </p:txBody>
      </p:sp>
    </p:spTree>
    <p:extLst>
      <p:ext uri="{BB962C8B-B14F-4D97-AF65-F5344CB8AC3E}">
        <p14:creationId xmlns:p14="http://schemas.microsoft.com/office/powerpoint/2010/main" val="786694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79D41E-2588-4BCE-96A8-08614DC5A552}" type="datetimeFigureOut">
              <a:rPr lang="en-GB" smtClean="0"/>
              <a:t>03/11/2021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3EF445-A819-4A61-83D4-5BCF79899318}" type="slidenum">
              <a:rPr lang="en-GB" smtClean="0"/>
              <a:t>‹#›</a:t>
            </a:fld>
            <a:endParaRPr lang="en-GB"/>
          </a:p>
        </p:txBody>
      </p:sp>
    </p:spTree>
    <p:extLst>
      <p:ext uri="{BB962C8B-B14F-4D97-AF65-F5344CB8AC3E}">
        <p14:creationId xmlns:p14="http://schemas.microsoft.com/office/powerpoint/2010/main" val="8087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79D41E-2588-4BCE-96A8-08614DC5A552}" type="datetimeFigureOut">
              <a:rPr lang="en-GB" smtClean="0"/>
              <a:t>03/11/2021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3EF445-A819-4A61-83D4-5BCF79899318}" type="slidenum">
              <a:rPr lang="en-GB" smtClean="0"/>
              <a:t>‹#›</a:t>
            </a:fld>
            <a:endParaRPr lang="en-GB"/>
          </a:p>
        </p:txBody>
      </p:sp>
    </p:spTree>
    <p:extLst>
      <p:ext uri="{BB962C8B-B14F-4D97-AF65-F5344CB8AC3E}">
        <p14:creationId xmlns:p14="http://schemas.microsoft.com/office/powerpoint/2010/main" val="3301073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79D41E-2588-4BCE-96A8-08614DC5A552}" type="datetimeFigureOut">
              <a:rPr lang="en-GB" smtClean="0"/>
              <a:t>03/11/2021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3EF445-A819-4A61-83D4-5BCF79899318}" type="slidenum">
              <a:rPr lang="en-GB" smtClean="0"/>
              <a:t>‹#›</a:t>
            </a:fld>
            <a:endParaRPr lang="en-GB"/>
          </a:p>
        </p:txBody>
      </p:sp>
    </p:spTree>
    <p:extLst>
      <p:ext uri="{BB962C8B-B14F-4D97-AF65-F5344CB8AC3E}">
        <p14:creationId xmlns:p14="http://schemas.microsoft.com/office/powerpoint/2010/main" val="3680865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79D41E-2588-4BCE-96A8-08614DC5A552}" type="datetimeFigureOut">
              <a:rPr lang="en-GB" smtClean="0"/>
              <a:t>03/11/2021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3EF445-A819-4A61-83D4-5BCF79899318}" type="slidenum">
              <a:rPr lang="en-GB" smtClean="0"/>
              <a:t>‹#›</a:t>
            </a:fld>
            <a:endParaRPr lang="en-GB"/>
          </a:p>
        </p:txBody>
      </p:sp>
    </p:spTree>
    <p:extLst>
      <p:ext uri="{BB962C8B-B14F-4D97-AF65-F5344CB8AC3E}">
        <p14:creationId xmlns:p14="http://schemas.microsoft.com/office/powerpoint/2010/main" val="1192003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F79D41E-2588-4BCE-96A8-08614DC5A552}" type="datetimeFigureOut">
              <a:rPr lang="en-GB" smtClean="0"/>
              <a:t>03/11/2021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3EF445-A819-4A61-83D4-5BCF79899318}" type="slidenum">
              <a:rPr lang="en-GB" smtClean="0"/>
              <a:t>‹#›</a:t>
            </a:fld>
            <a:endParaRPr lang="en-GB"/>
          </a:p>
        </p:txBody>
      </p:sp>
    </p:spTree>
    <p:extLst>
      <p:ext uri="{BB962C8B-B14F-4D97-AF65-F5344CB8AC3E}">
        <p14:creationId xmlns:p14="http://schemas.microsoft.com/office/powerpoint/2010/main" val="1217414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F79D41E-2588-4BCE-96A8-08614DC5A552}" type="datetimeFigureOut">
              <a:rPr lang="en-GB" smtClean="0"/>
              <a:t>03/11/2021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3EF445-A819-4A61-83D4-5BCF79899318}" type="slidenum">
              <a:rPr lang="en-GB" smtClean="0"/>
              <a:t>‹#›</a:t>
            </a:fld>
            <a:endParaRPr lang="en-GB"/>
          </a:p>
        </p:txBody>
      </p:sp>
    </p:spTree>
    <p:extLst>
      <p:ext uri="{BB962C8B-B14F-4D97-AF65-F5344CB8AC3E}">
        <p14:creationId xmlns:p14="http://schemas.microsoft.com/office/powerpoint/2010/main" val="3235513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F79D41E-2588-4BCE-96A8-08614DC5A552}" type="datetimeFigureOut">
              <a:rPr lang="en-GB" smtClean="0"/>
              <a:t>03/11/2021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3EF445-A819-4A61-83D4-5BCF79899318}" type="slidenum">
              <a:rPr lang="en-GB" smtClean="0"/>
              <a:t>‹#›</a:t>
            </a:fld>
            <a:endParaRPr lang="en-GB"/>
          </a:p>
        </p:txBody>
      </p:sp>
    </p:spTree>
    <p:extLst>
      <p:ext uri="{BB962C8B-B14F-4D97-AF65-F5344CB8AC3E}">
        <p14:creationId xmlns:p14="http://schemas.microsoft.com/office/powerpoint/2010/main" val="2030164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79D41E-2588-4BCE-96A8-08614DC5A552}" type="datetimeFigureOut">
              <a:rPr lang="en-GB" smtClean="0"/>
              <a:t>03/11/2021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3EF445-A819-4A61-83D4-5BCF79899318}" type="slidenum">
              <a:rPr lang="en-GB" smtClean="0"/>
              <a:t>‹#›</a:t>
            </a:fld>
            <a:endParaRPr lang="en-GB"/>
          </a:p>
        </p:txBody>
      </p:sp>
    </p:spTree>
    <p:extLst>
      <p:ext uri="{BB962C8B-B14F-4D97-AF65-F5344CB8AC3E}">
        <p14:creationId xmlns:p14="http://schemas.microsoft.com/office/powerpoint/2010/main" val="174161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79D41E-2588-4BCE-96A8-08614DC5A552}" type="datetimeFigureOut">
              <a:rPr lang="en-GB" smtClean="0"/>
              <a:t>03/11/2021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3EF445-A819-4A61-83D4-5BCF79899318}" type="slidenum">
              <a:rPr lang="en-GB" smtClean="0"/>
              <a:t>‹#›</a:t>
            </a:fld>
            <a:endParaRPr lang="en-GB"/>
          </a:p>
        </p:txBody>
      </p:sp>
    </p:spTree>
    <p:extLst>
      <p:ext uri="{BB962C8B-B14F-4D97-AF65-F5344CB8AC3E}">
        <p14:creationId xmlns:p14="http://schemas.microsoft.com/office/powerpoint/2010/main" val="500465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79D41E-2588-4BCE-96A8-08614DC5A552}" type="datetimeFigureOut">
              <a:rPr lang="en-GB" smtClean="0"/>
              <a:t>03/11/2021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3EF445-A819-4A61-83D4-5BCF79899318}" type="slidenum">
              <a:rPr lang="en-GB" smtClean="0"/>
              <a:t>‹#›</a:t>
            </a:fld>
            <a:endParaRPr lang="en-GB"/>
          </a:p>
        </p:txBody>
      </p:sp>
    </p:spTree>
    <p:extLst>
      <p:ext uri="{BB962C8B-B14F-4D97-AF65-F5344CB8AC3E}">
        <p14:creationId xmlns:p14="http://schemas.microsoft.com/office/powerpoint/2010/main" val="1241519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79D41E-2588-4BCE-96A8-08614DC5A552}" type="datetimeFigureOut">
              <a:rPr lang="en-GB" smtClean="0"/>
              <a:t>03/11/2021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3EF445-A819-4A61-83D4-5BCF79899318}" type="slidenum">
              <a:rPr lang="en-GB" smtClean="0"/>
              <a:t>‹#›</a:t>
            </a:fld>
            <a:endParaRPr lang="en-GB"/>
          </a:p>
        </p:txBody>
      </p:sp>
    </p:spTree>
    <p:extLst>
      <p:ext uri="{BB962C8B-B14F-4D97-AF65-F5344CB8AC3E}">
        <p14:creationId xmlns:p14="http://schemas.microsoft.com/office/powerpoint/2010/main" val="667644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g.com/uk/risk-management" TargetMode="External"/><Relationship Id="rId2" Type="http://schemas.openxmlformats.org/officeDocument/2006/relationships/hyperlink" Target="https://www.ig.com/uk/forex" TargetMode="External"/><Relationship Id="rId1" Type="http://schemas.openxmlformats.org/officeDocument/2006/relationships/slideLayout" Target="../slideLayouts/slideLayout2.xml"/><Relationship Id="rId4" Type="http://schemas.openxmlformats.org/officeDocument/2006/relationships/hyperlink" Target="https://www.ig.com/uk/volatility-trading"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babypips.com/forexpedia/bul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babypips.com/school/types-of-charts.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investopedia.com/terms/f/forex.asp" TargetMode="External"/><Relationship Id="rId2" Type="http://schemas.openxmlformats.org/officeDocument/2006/relationships/hyperlink" Target="https://www.investopedia.com/terms/c/currencypair.asp" TargetMode="External"/><Relationship Id="rId1" Type="http://schemas.openxmlformats.org/officeDocument/2006/relationships/slideLayout" Target="../slideLayouts/slideLayout2.xml"/><Relationship Id="rId5" Type="http://schemas.openxmlformats.org/officeDocument/2006/relationships/hyperlink" Target="https://www.investopedia.com/terms/b/basispoint.asp" TargetMode="External"/><Relationship Id="rId4" Type="http://schemas.openxmlformats.org/officeDocument/2006/relationships/hyperlink" Target="https://www.investopedia.com/terms/p/pip.asp"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forextraininggroup.com/simple-yet-powerful-price-channel-technique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hyperlink" Target="https://forextraininggroup.com/price-action-trading-guide-for-forex-trader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babypips.com/forexpedia/forex-trading" TargetMode="External"/><Relationship Id="rId2" Type="http://schemas.openxmlformats.org/officeDocument/2006/relationships/hyperlink" Target="https://www.babypips.com/forexpedia/technical-analysis" TargetMode="External"/><Relationship Id="rId1" Type="http://schemas.openxmlformats.org/officeDocument/2006/relationships/slideLayout" Target="../slideLayouts/slideLayout2.xml"/><Relationship Id="rId6" Type="http://schemas.openxmlformats.org/officeDocument/2006/relationships/hyperlink" Target="https://www.babypips.com/forexpedia/forex" TargetMode="External"/><Relationship Id="rId5" Type="http://schemas.openxmlformats.org/officeDocument/2006/relationships/hyperlink" Target="https://www.babypips.com/forexpedia/descending-trend-line" TargetMode="External"/><Relationship Id="rId4" Type="http://schemas.openxmlformats.org/officeDocument/2006/relationships/hyperlink" Target="https://www.babypips.com/forexpedia/ascending-trend-lin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babypips.com/school/kindergarten/three-types-of-analysis/technical-analysis.html" TargetMode="External"/><Relationship Id="rId2" Type="http://schemas.openxmlformats.org/officeDocument/2006/relationships/hyperlink" Target="https://www.babypips.com/forexpedia/trend-channel" TargetMode="Externa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hyperlink" Target="https://www.babypips.com/forexpedia/resistance" TargetMode="External"/><Relationship Id="rId4" Type="http://schemas.openxmlformats.org/officeDocument/2006/relationships/hyperlink" Target="https://www.babypips.com/forexpedia/support"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www.babypips.com/learn/forex/triangles" TargetMode="External"/><Relationship Id="rId3" Type="http://schemas.openxmlformats.org/officeDocument/2006/relationships/hyperlink" Target="https://www.babypips.com/forexpedia/descending-channel" TargetMode="External"/><Relationship Id="rId7" Type="http://schemas.openxmlformats.org/officeDocument/2006/relationships/hyperlink" Target="https://www.babypips.com/forexpedia/trend-channel" TargetMode="External"/><Relationship Id="rId2" Type="http://schemas.openxmlformats.org/officeDocument/2006/relationships/hyperlink" Target="https://www.babypips.com/forexpedia/ascending-channel" TargetMode="External"/><Relationship Id="rId1" Type="http://schemas.openxmlformats.org/officeDocument/2006/relationships/slideLayout" Target="../slideLayouts/slideLayout2.xml"/><Relationship Id="rId6" Type="http://schemas.openxmlformats.org/officeDocument/2006/relationships/hyperlink" Target="https://www.babypips.com/forexpedia/trend-line" TargetMode="External"/><Relationship Id="rId5" Type="http://schemas.openxmlformats.org/officeDocument/2006/relationships/hyperlink" Target="https://www.babypips.com/school/trend-lines.html" TargetMode="External"/><Relationship Id="rId4" Type="http://schemas.openxmlformats.org/officeDocument/2006/relationships/hyperlink" Target="https://www.babypips.com/forexpedia/horizontal-channel"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investopedia.com/terms/p/pip.asp" TargetMode="External"/><Relationship Id="rId2" Type="http://schemas.openxmlformats.org/officeDocument/2006/relationships/hyperlink" Target="https://www.investopedia.com/terms/l/lot.asp" TargetMode="External"/><Relationship Id="rId1" Type="http://schemas.openxmlformats.org/officeDocument/2006/relationships/slideLayout" Target="../slideLayouts/slideLayout2.xml"/><Relationship Id="rId5" Type="http://schemas.openxmlformats.org/officeDocument/2006/relationships/hyperlink" Target="https://www.investopedia.com/terms/v/volatility.asp" TargetMode="External"/><Relationship Id="rId4" Type="http://schemas.openxmlformats.org/officeDocument/2006/relationships/hyperlink" Target="https://www.investopedia.com/terms/f/forex-mini-account.asp"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investopedia.com/terms/f/forex.asp" TargetMode="External"/><Relationship Id="rId7" Type="http://schemas.openxmlformats.org/officeDocument/2006/relationships/hyperlink" Target="https://www.investopedia.com/terms/forex/e/eur-usd-euro-us-dollar-currency-pair.asp" TargetMode="External"/><Relationship Id="rId2" Type="http://schemas.openxmlformats.org/officeDocument/2006/relationships/hyperlink" Target="https://www.investopedia.com/terms/b/basecurrency.asp" TargetMode="External"/><Relationship Id="rId1" Type="http://schemas.openxmlformats.org/officeDocument/2006/relationships/slideLayout" Target="../slideLayouts/slideLayout2.xml"/><Relationship Id="rId6" Type="http://schemas.openxmlformats.org/officeDocument/2006/relationships/hyperlink" Target="https://www.investopedia.com/terms/s/standard-lot.asp" TargetMode="External"/><Relationship Id="rId5" Type="http://schemas.openxmlformats.org/officeDocument/2006/relationships/hyperlink" Target="https://www.investopedia.com/terms/m/mini-lot.asp" TargetMode="External"/><Relationship Id="rId4" Type="http://schemas.openxmlformats.org/officeDocument/2006/relationships/hyperlink" Target="https://www.investopedia.com/terms/c/currencypair.asp"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Technical_analysis" TargetMode="External"/><Relationship Id="rId3" Type="http://schemas.openxmlformats.org/officeDocument/2006/relationships/hyperlink" Target="https://en.wikipedia.org/wiki/Derivative_(finance)" TargetMode="External"/><Relationship Id="rId7" Type="http://schemas.openxmlformats.org/officeDocument/2006/relationships/hyperlink" Target="https://en.wikipedia.org/w/index.php?title=Trading_session&amp;action=edit&amp;redlink=1" TargetMode="External"/><Relationship Id="rId2" Type="http://schemas.openxmlformats.org/officeDocument/2006/relationships/hyperlink" Target="https://en.wikipedia.org/wiki/Security_(finance)" TargetMode="External"/><Relationship Id="rId1" Type="http://schemas.openxmlformats.org/officeDocument/2006/relationships/slideLayout" Target="../slideLayouts/slideLayout2.xml"/><Relationship Id="rId6" Type="http://schemas.openxmlformats.org/officeDocument/2006/relationships/hyperlink" Target="https://en.wikipedia.org/wiki/Trading" TargetMode="External"/><Relationship Id="rId5" Type="http://schemas.openxmlformats.org/officeDocument/2006/relationships/hyperlink" Target="https://en.wikipedia.org/wiki/Candle_wick" TargetMode="External"/><Relationship Id="rId10" Type="http://schemas.openxmlformats.org/officeDocument/2006/relationships/image" Target="../media/image1.png"/><Relationship Id="rId4" Type="http://schemas.openxmlformats.org/officeDocument/2006/relationships/hyperlink" Target="https://en.wikipedia.org/wiki/Currency" TargetMode="External"/><Relationship Id="rId9" Type="http://schemas.openxmlformats.org/officeDocument/2006/relationships/hyperlink" Target="https://en.wikipedia.org/wiki/Box_plo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518" y="299405"/>
            <a:ext cx="3968469" cy="654907"/>
          </a:xfrm>
        </p:spPr>
        <p:txBody>
          <a:bodyPr>
            <a:normAutofit fontScale="90000"/>
          </a:bodyPr>
          <a:lstStyle/>
          <a:p>
            <a:r>
              <a:rPr lang="en-GB" sz="2400" dirty="0" smtClean="0"/>
              <a:t>Introduction to the Forex market</a:t>
            </a:r>
            <a:endParaRPr lang="en-GB" sz="2400" dirty="0"/>
          </a:p>
        </p:txBody>
      </p:sp>
      <p:sp>
        <p:nvSpPr>
          <p:cNvPr id="3" name="Content Placeholder 2"/>
          <p:cNvSpPr>
            <a:spLocks noGrp="1"/>
          </p:cNvSpPr>
          <p:nvPr>
            <p:ph idx="1"/>
          </p:nvPr>
        </p:nvSpPr>
        <p:spPr>
          <a:xfrm>
            <a:off x="611623" y="822213"/>
            <a:ext cx="10515600" cy="4351338"/>
          </a:xfrm>
        </p:spPr>
        <p:txBody>
          <a:bodyPr>
            <a:normAutofit/>
          </a:bodyPr>
          <a:lstStyle/>
          <a:p>
            <a:r>
              <a:rPr lang="en-GB" sz="1700" dirty="0"/>
              <a:t>The foreign exchange </a:t>
            </a:r>
            <a:r>
              <a:rPr lang="en-GB" sz="1700" dirty="0" smtClean="0"/>
              <a:t>market (Forex) </a:t>
            </a:r>
            <a:r>
              <a:rPr lang="en-GB" sz="1700" dirty="0"/>
              <a:t>is a global decentralized or over-the-counter market for the trading of currencies. This market determines foreign exchange rates for every currency. It includes all aspects of buying, selling and exchanging currencies at current or determined prices</a:t>
            </a:r>
            <a:r>
              <a:rPr lang="en-GB" sz="1700" dirty="0" smtClean="0"/>
              <a:t>.</a:t>
            </a:r>
          </a:p>
          <a:p>
            <a:r>
              <a:rPr lang="en-GB" sz="1700" b="1" dirty="0"/>
              <a:t>What Are Major Pairs?</a:t>
            </a:r>
            <a:endParaRPr lang="en-GB" sz="1700" dirty="0"/>
          </a:p>
          <a:p>
            <a:r>
              <a:rPr lang="en-GB" sz="1700" dirty="0"/>
              <a:t>The major currency pairs on the forex market include the </a:t>
            </a:r>
            <a:r>
              <a:rPr lang="en-GB" sz="1700" b="1" dirty="0"/>
              <a:t>EUR</a:t>
            </a:r>
            <a:r>
              <a:rPr lang="en-GB" sz="1700" dirty="0"/>
              <a:t>/</a:t>
            </a:r>
            <a:r>
              <a:rPr lang="en-GB" sz="1700" b="1" dirty="0"/>
              <a:t>USD</a:t>
            </a:r>
            <a:r>
              <a:rPr lang="en-GB" sz="1700" dirty="0"/>
              <a:t>, </a:t>
            </a:r>
            <a:r>
              <a:rPr lang="en-GB" sz="1700" b="1" dirty="0"/>
              <a:t>USD</a:t>
            </a:r>
            <a:r>
              <a:rPr lang="en-GB" sz="1700" dirty="0"/>
              <a:t>/JPY, </a:t>
            </a:r>
            <a:r>
              <a:rPr lang="en-GB" sz="1700" b="1" dirty="0"/>
              <a:t>GBP</a:t>
            </a:r>
            <a:r>
              <a:rPr lang="en-GB" sz="1700" dirty="0"/>
              <a:t>/</a:t>
            </a:r>
            <a:r>
              <a:rPr lang="en-GB" sz="1700" b="1" dirty="0"/>
              <a:t>USD</a:t>
            </a:r>
            <a:r>
              <a:rPr lang="en-GB" sz="1700" dirty="0"/>
              <a:t>, and </a:t>
            </a:r>
            <a:r>
              <a:rPr lang="en-GB" sz="1700" b="1" dirty="0"/>
              <a:t>USD</a:t>
            </a:r>
            <a:r>
              <a:rPr lang="en-GB" sz="1700" dirty="0"/>
              <a:t>/CHF.</a:t>
            </a:r>
          </a:p>
          <a:p>
            <a:r>
              <a:rPr lang="en-GB" sz="1700" dirty="0"/>
              <a:t>The four major currencies are some of the most actively traded pairs in the world, along with the so-called commodity currency pairs: </a:t>
            </a:r>
            <a:r>
              <a:rPr lang="en-GB" sz="1700" b="1" dirty="0"/>
              <a:t>USD</a:t>
            </a:r>
            <a:r>
              <a:rPr lang="en-GB" sz="1700" dirty="0"/>
              <a:t>/CAD, AUD/</a:t>
            </a:r>
            <a:r>
              <a:rPr lang="en-GB" sz="1700" b="1" dirty="0"/>
              <a:t>USD</a:t>
            </a:r>
            <a:r>
              <a:rPr lang="en-GB" sz="1700" dirty="0"/>
              <a:t>, and NZD/</a:t>
            </a:r>
            <a:r>
              <a:rPr lang="en-GB" sz="1700" b="1" dirty="0"/>
              <a:t>USD</a:t>
            </a:r>
            <a:r>
              <a:rPr lang="en-GB" sz="1700" dirty="0" smtClean="0"/>
              <a:t>.</a:t>
            </a:r>
          </a:p>
          <a:p>
            <a:r>
              <a:rPr lang="en-GB" sz="1700" b="1" dirty="0" smtClean="0"/>
              <a:t>What Are Minor Pairs?</a:t>
            </a:r>
          </a:p>
          <a:p>
            <a:pPr fontAlgn="base"/>
            <a:r>
              <a:rPr lang="en-GB" sz="1700" dirty="0"/>
              <a:t>These include:</a:t>
            </a:r>
          </a:p>
          <a:p>
            <a:pPr fontAlgn="base"/>
            <a:r>
              <a:rPr lang="en-GB" sz="1700" b="1" dirty="0"/>
              <a:t>EUR/GBP – Euro/British pound</a:t>
            </a:r>
            <a:endParaRPr lang="en-GB" sz="1700" dirty="0"/>
          </a:p>
          <a:p>
            <a:pPr fontAlgn="base"/>
            <a:r>
              <a:rPr lang="en-GB" sz="1700" b="1" dirty="0"/>
              <a:t>CAD/JPY – Canadian dollar/Japanese yen</a:t>
            </a:r>
            <a:endParaRPr lang="en-GB" sz="1700" dirty="0"/>
          </a:p>
          <a:p>
            <a:pPr fontAlgn="base"/>
            <a:r>
              <a:rPr lang="en-GB" sz="1700" b="1" dirty="0"/>
              <a:t>GBP/AUD – British pound/Australian dollar</a:t>
            </a:r>
            <a:endParaRPr lang="en-GB" sz="1700" dirty="0"/>
          </a:p>
          <a:p>
            <a:pPr fontAlgn="base"/>
            <a:r>
              <a:rPr lang="en-GB" sz="1700" b="1" dirty="0"/>
              <a:t>GBP/JPY – British pound/Japanese </a:t>
            </a:r>
            <a:r>
              <a:rPr lang="en-GB" sz="1700" b="1" dirty="0" smtClean="0"/>
              <a:t>yen</a:t>
            </a:r>
            <a:endParaRPr lang="en-GB" sz="1700" dirty="0" smtClean="0"/>
          </a:p>
          <a:p>
            <a:pPr marL="0" indent="0">
              <a:buNone/>
            </a:pPr>
            <a:endParaRPr lang="en-GB" dirty="0"/>
          </a:p>
          <a:p>
            <a:pPr marL="0" indent="0">
              <a:buNone/>
            </a:pPr>
            <a:endParaRPr lang="en-GB" dirty="0" smtClean="0"/>
          </a:p>
          <a:p>
            <a:endParaRPr lang="en-GB" dirty="0"/>
          </a:p>
        </p:txBody>
      </p:sp>
    </p:spTree>
    <p:extLst>
      <p:ext uri="{BB962C8B-B14F-4D97-AF65-F5344CB8AC3E}">
        <p14:creationId xmlns:p14="http://schemas.microsoft.com/office/powerpoint/2010/main" val="1740225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015" y="1311894"/>
            <a:ext cx="10515600" cy="1325563"/>
          </a:xfrm>
        </p:spPr>
        <p:txBody>
          <a:bodyPr>
            <a:normAutofit fontScale="90000"/>
          </a:bodyPr>
          <a:lstStyle/>
          <a:p>
            <a:r>
              <a:rPr lang="en-US" sz="2200" dirty="0"/>
              <a:t>The Bearish Engulfing Candlestick Pattern is considered to be a bearish reversal pattern, usually occurring at the top of an uptrend.</a:t>
            </a:r>
            <a:r>
              <a:rPr lang="en-US" dirty="0"/>
              <a:t/>
            </a:r>
            <a:br>
              <a:rPr lang="en-US" dirty="0"/>
            </a:br>
            <a:r>
              <a:rPr lang="en-US" dirty="0"/>
              <a:t/>
            </a:r>
            <a:br>
              <a:rPr lang="en-US" dirty="0"/>
            </a:b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736" y="2076872"/>
            <a:ext cx="368617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8588" y="1888074"/>
            <a:ext cx="8512821" cy="4124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9470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899" y="1051964"/>
            <a:ext cx="10515600" cy="1002865"/>
          </a:xfrm>
        </p:spPr>
        <p:txBody>
          <a:bodyPr>
            <a:normAutofit/>
          </a:bodyPr>
          <a:lstStyle/>
          <a:p>
            <a:r>
              <a:rPr lang="en-US" sz="1600" dirty="0"/>
              <a:t>A </a:t>
            </a:r>
            <a:r>
              <a:rPr lang="en-US" sz="1600" dirty="0" err="1"/>
              <a:t>doji</a:t>
            </a:r>
            <a:r>
              <a:rPr lang="en-US" sz="1600" dirty="0"/>
              <a:t> is formed when the opening price and the closing price are equal. A long-legged </a:t>
            </a:r>
            <a:r>
              <a:rPr lang="en-US" sz="1600" dirty="0" err="1"/>
              <a:t>doji</a:t>
            </a:r>
            <a:r>
              <a:rPr lang="en-US" sz="1600" dirty="0"/>
              <a:t>, often called a “Rickshaw Man,” is the same as a </a:t>
            </a:r>
            <a:r>
              <a:rPr lang="en-US" sz="1600" dirty="0" err="1"/>
              <a:t>doji</a:t>
            </a:r>
            <a:r>
              <a:rPr lang="en-US" sz="1600" dirty="0"/>
              <a:t>, except the upper and lower shadows are much longer than the regular </a:t>
            </a:r>
            <a:r>
              <a:rPr lang="en-US" sz="1600" dirty="0" err="1"/>
              <a:t>doji</a:t>
            </a:r>
            <a:r>
              <a:rPr lang="en-US" sz="1600" dirty="0"/>
              <a:t> formation</a:t>
            </a:r>
            <a:r>
              <a:rPr lang="en-US" sz="1600" dirty="0" smtClean="0"/>
              <a:t>.</a:t>
            </a:r>
            <a:endParaRPr lang="en-GB" sz="1600" dirty="0"/>
          </a:p>
        </p:txBody>
      </p:sp>
      <p:sp>
        <p:nvSpPr>
          <p:cNvPr id="4" name="Title 1"/>
          <p:cNvSpPr txBox="1">
            <a:spLocks/>
          </p:cNvSpPr>
          <p:nvPr/>
        </p:nvSpPr>
        <p:spPr>
          <a:xfrm>
            <a:off x="933955" y="307497"/>
            <a:ext cx="1987269" cy="8558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err="1" smtClean="0"/>
              <a:t>Doji</a:t>
            </a:r>
            <a:r>
              <a:rPr lang="en-US" sz="2400" b="1" dirty="0" smtClean="0"/>
              <a:t> candle</a:t>
            </a:r>
            <a:endParaRPr lang="en-GB" sz="24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661" y="2286337"/>
            <a:ext cx="375285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223" y="1877976"/>
            <a:ext cx="8041756" cy="4474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5575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924" y="356050"/>
            <a:ext cx="3879457" cy="646815"/>
          </a:xfrm>
        </p:spPr>
        <p:txBody>
          <a:bodyPr>
            <a:normAutofit/>
          </a:bodyPr>
          <a:lstStyle/>
          <a:p>
            <a:r>
              <a:rPr lang="en-GB" sz="2800" dirty="0" smtClean="0"/>
              <a:t>What is a timeframe.</a:t>
            </a:r>
            <a:endParaRPr lang="en-GB" sz="2800" dirty="0"/>
          </a:p>
        </p:txBody>
      </p:sp>
      <p:sp>
        <p:nvSpPr>
          <p:cNvPr id="3" name="Content Placeholder 2"/>
          <p:cNvSpPr>
            <a:spLocks noGrp="1"/>
          </p:cNvSpPr>
          <p:nvPr>
            <p:ph idx="1"/>
          </p:nvPr>
        </p:nvSpPr>
        <p:spPr>
          <a:xfrm>
            <a:off x="287941" y="1113526"/>
            <a:ext cx="11235118" cy="1459741"/>
          </a:xfrm>
        </p:spPr>
        <p:txBody>
          <a:bodyPr>
            <a:normAutofit/>
          </a:bodyPr>
          <a:lstStyle/>
          <a:p>
            <a:r>
              <a:rPr lang="en-US" sz="2000" dirty="0"/>
              <a:t>The Evening Star pattern consists of three candlesticks: Large bullish candle (Day 1) Small bullish or bearish candle (Day 2) Large bearish candle (Day 3</a:t>
            </a:r>
            <a:r>
              <a:rPr lang="en-US" sz="2000" dirty="0" smtClean="0"/>
              <a:t>)</a:t>
            </a:r>
            <a:endParaRPr lang="en-GB"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334" y="2360092"/>
            <a:ext cx="3171825" cy="331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5625" y="1776877"/>
            <a:ext cx="7914010" cy="435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1798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175" y="1101501"/>
            <a:ext cx="10515600" cy="1301834"/>
          </a:xfrm>
        </p:spPr>
        <p:txBody>
          <a:bodyPr>
            <a:normAutofit fontScale="90000"/>
          </a:bodyPr>
          <a:lstStyle/>
          <a:p>
            <a:r>
              <a:rPr lang="en-US" sz="2200" dirty="0"/>
              <a:t>In this guide to understanding the Hammer Candlestick Formation, we’ll show you what this chart looks like, explain its components, teach you how to interpret it with an example, and discuss how to trade on a Hammer.</a:t>
            </a:r>
            <a:r>
              <a:rPr lang="en-US" dirty="0"/>
              <a:t/>
            </a:r>
            <a:br>
              <a:rPr lang="en-US" dirty="0"/>
            </a:br>
            <a:r>
              <a:rPr lang="en-US" dirty="0"/>
              <a:t/>
            </a:r>
            <a:br>
              <a:rPr lang="en-US" dirty="0"/>
            </a:br>
            <a:endParaRPr lang="en-GB" sz="1600" dirty="0"/>
          </a:p>
        </p:txBody>
      </p:sp>
      <p:sp>
        <p:nvSpPr>
          <p:cNvPr id="4" name="TextBox 3"/>
          <p:cNvSpPr txBox="1"/>
          <p:nvPr/>
        </p:nvSpPr>
        <p:spPr>
          <a:xfrm>
            <a:off x="1403967" y="218485"/>
            <a:ext cx="1529395" cy="461665"/>
          </a:xfrm>
          <a:prstGeom prst="rect">
            <a:avLst/>
          </a:prstGeom>
          <a:noFill/>
        </p:spPr>
        <p:txBody>
          <a:bodyPr wrap="square" rtlCol="0">
            <a:spAutoFit/>
          </a:bodyPr>
          <a:lstStyle/>
          <a:p>
            <a:r>
              <a:rPr lang="en-US" sz="2400" dirty="0" smtClean="0"/>
              <a:t>Hammer </a:t>
            </a:r>
            <a:endParaRPr lang="en-GB" sz="2400" dirty="0"/>
          </a:p>
        </p:txBody>
      </p:sp>
      <p:sp>
        <p:nvSpPr>
          <p:cNvPr id="5" name="Rectangle 4"/>
          <p:cNvSpPr/>
          <p:nvPr/>
        </p:nvSpPr>
        <p:spPr>
          <a:xfrm>
            <a:off x="436970" y="1997839"/>
            <a:ext cx="11409770" cy="1754326"/>
          </a:xfrm>
          <a:prstGeom prst="rect">
            <a:avLst/>
          </a:prstGeom>
        </p:spPr>
        <p:txBody>
          <a:bodyPr wrap="square">
            <a:spAutoFit/>
          </a:bodyPr>
          <a:lstStyle/>
          <a:p>
            <a:r>
              <a:rPr lang="en-US" dirty="0"/>
              <a:t>What Is the Hammer Candlestick Formation? The Hammer candlestick formation is viewed as a bullish reversal candlestick pattern that mainly occurs at the bottom of downtrends. The Hammer helps traders visualize where support and demand are located. After a downtrend, the Hammer can signal to traders that the downtrend could be over and that short positions could potentially be covered.</a:t>
            </a:r>
            <a:r>
              <a:rPr lang="en-US" dirty="0"/>
              <a:t/>
            </a:r>
            <a:br>
              <a:rPr lang="en-US" dirty="0"/>
            </a:br>
            <a:r>
              <a:rPr lang="en-US" dirty="0"/>
              <a:t/>
            </a:r>
            <a:br>
              <a:rPr lang="en-US" dirty="0"/>
            </a:b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28" y="3242884"/>
            <a:ext cx="3495675"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166" y="3242884"/>
            <a:ext cx="6630663"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8198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648" y="121381"/>
            <a:ext cx="3806628" cy="897669"/>
          </a:xfrm>
        </p:spPr>
        <p:txBody>
          <a:bodyPr>
            <a:normAutofit/>
          </a:bodyPr>
          <a:lstStyle/>
          <a:p>
            <a:r>
              <a:rPr lang="en-US" sz="1800" dirty="0"/>
              <a:t>Inverted Hammer</a:t>
            </a:r>
            <a:endParaRPr lang="en-GB" sz="1800" dirty="0"/>
          </a:p>
        </p:txBody>
      </p:sp>
      <p:sp>
        <p:nvSpPr>
          <p:cNvPr id="3" name="Content Placeholder 2"/>
          <p:cNvSpPr>
            <a:spLocks noGrp="1"/>
          </p:cNvSpPr>
          <p:nvPr>
            <p:ph idx="1"/>
          </p:nvPr>
        </p:nvSpPr>
        <p:spPr>
          <a:xfrm>
            <a:off x="376954" y="757476"/>
            <a:ext cx="11396958" cy="1621582"/>
          </a:xfrm>
        </p:spPr>
        <p:txBody>
          <a:bodyPr>
            <a:normAutofit/>
          </a:bodyPr>
          <a:lstStyle/>
          <a:p>
            <a:r>
              <a:rPr lang="en-US" sz="1800" dirty="0"/>
              <a:t>What Is the Inverted Hammer Candlestick? The Inverted Hammer candlestick formation occurs mainly at the bottom of downtrends and can act as a warning of a potential bullish reversal pattern. What happens on the next day after the Inverted Hammer pattern is what gives traders an idea as to whether or not prices will go higher or lower. What Does the Inverted Hammer Look Like? The Inverted Hammer formation is created when the open, low, and close are roughly the same price. Also, there is a long upper shadow which should be at least twice the length of the real body</a:t>
            </a:r>
            <a:r>
              <a:rPr lang="en-US" sz="1800" dirty="0" smtClean="0"/>
              <a:t>.</a:t>
            </a:r>
            <a:endParaRPr lang="en-GB" sz="1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409" y="2284398"/>
            <a:ext cx="352425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8512" y="2473760"/>
            <a:ext cx="6797520" cy="3740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4177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610" y="56644"/>
            <a:ext cx="3887549" cy="792472"/>
          </a:xfrm>
        </p:spPr>
        <p:txBody>
          <a:bodyPr>
            <a:normAutofit/>
          </a:bodyPr>
          <a:lstStyle/>
          <a:p>
            <a:r>
              <a:rPr lang="en-US" sz="3600" dirty="0" smtClean="0"/>
              <a:t>Risk management:</a:t>
            </a:r>
            <a:endParaRPr lang="en-GB" sz="3600" dirty="0"/>
          </a:p>
        </p:txBody>
      </p:sp>
      <p:sp>
        <p:nvSpPr>
          <p:cNvPr id="3" name="Content Placeholder 2"/>
          <p:cNvSpPr>
            <a:spLocks noGrp="1"/>
          </p:cNvSpPr>
          <p:nvPr>
            <p:ph idx="1"/>
          </p:nvPr>
        </p:nvSpPr>
        <p:spPr>
          <a:xfrm>
            <a:off x="320310" y="708924"/>
            <a:ext cx="10515600" cy="4351338"/>
          </a:xfrm>
        </p:spPr>
        <p:txBody>
          <a:bodyPr>
            <a:normAutofit fontScale="77500" lnSpcReduction="20000"/>
          </a:bodyPr>
          <a:lstStyle/>
          <a:p>
            <a:r>
              <a:rPr lang="en-US" sz="2000" dirty="0"/>
              <a:t>What is </a:t>
            </a:r>
            <a:r>
              <a:rPr lang="en-US" sz="2000" dirty="0" err="1"/>
              <a:t>forex</a:t>
            </a:r>
            <a:r>
              <a:rPr lang="en-US" sz="2000" dirty="0"/>
              <a:t> risk management?</a:t>
            </a:r>
          </a:p>
          <a:p>
            <a:r>
              <a:rPr lang="en-US" sz="2000" dirty="0" err="1">
                <a:hlinkClick r:id="rId2"/>
              </a:rPr>
              <a:t>Forex</a:t>
            </a:r>
            <a:r>
              <a:rPr lang="en-US" sz="2000" dirty="0"/>
              <a:t> risk management enables you to implement a set of rules and measures to ensure any negative impact of a </a:t>
            </a:r>
            <a:r>
              <a:rPr lang="en-US" sz="2000" dirty="0" err="1"/>
              <a:t>forex</a:t>
            </a:r>
            <a:r>
              <a:rPr lang="en-US" sz="2000" dirty="0"/>
              <a:t> trade is manageable. An effective strategy requires proper planning from the outset, since it’s better to have a </a:t>
            </a:r>
            <a:r>
              <a:rPr lang="en-US" sz="2000" dirty="0">
                <a:hlinkClick r:id="rId3"/>
              </a:rPr>
              <a:t>risk management</a:t>
            </a:r>
            <a:r>
              <a:rPr lang="en-US" sz="2000" dirty="0"/>
              <a:t> plan in place before you actually start trading.</a:t>
            </a:r>
          </a:p>
          <a:p>
            <a:r>
              <a:rPr lang="en-US" sz="2000" dirty="0"/>
              <a:t>What are the risks of </a:t>
            </a:r>
            <a:r>
              <a:rPr lang="en-US" sz="2000" dirty="0" err="1"/>
              <a:t>forex</a:t>
            </a:r>
            <a:r>
              <a:rPr lang="en-US" sz="2000" dirty="0"/>
              <a:t> trading?</a:t>
            </a:r>
          </a:p>
          <a:p>
            <a:r>
              <a:rPr lang="en-US" sz="2000" b="1" dirty="0"/>
              <a:t>Currency risk</a:t>
            </a:r>
            <a:r>
              <a:rPr lang="en-US" sz="2000" dirty="0"/>
              <a:t> is the risk associated with the fluctuation of currency prices, making it more or less expensive to buy foreign assets</a:t>
            </a:r>
          </a:p>
          <a:p>
            <a:r>
              <a:rPr lang="en-US" sz="2000" b="1" dirty="0"/>
              <a:t>Interest rate risk</a:t>
            </a:r>
            <a:r>
              <a:rPr lang="en-US" sz="2000" dirty="0"/>
              <a:t> is the risk related to the sudden increase or decrease of interest rates, which affects </a:t>
            </a:r>
            <a:r>
              <a:rPr lang="en-US" sz="2000" dirty="0">
                <a:hlinkClick r:id="rId4"/>
              </a:rPr>
              <a:t>volatility</a:t>
            </a:r>
            <a:r>
              <a:rPr lang="en-US" sz="2000" dirty="0"/>
              <a:t>. Interest rate changes affect FX prices because the level of spending and investment across an economy will increase or decrease, depending on the direction of the rate change</a:t>
            </a:r>
          </a:p>
          <a:p>
            <a:r>
              <a:rPr lang="en-US" sz="2000" b="1" dirty="0"/>
              <a:t>Liquidity risk</a:t>
            </a:r>
            <a:r>
              <a:rPr lang="en-US" sz="2000" dirty="0"/>
              <a:t> is the risk that you can’t buy or sell an asset quickly enough to prevent a loss. Even though </a:t>
            </a:r>
            <a:r>
              <a:rPr lang="en-US" sz="2000" dirty="0" err="1"/>
              <a:t>forex</a:t>
            </a:r>
            <a:r>
              <a:rPr lang="en-US" sz="2000" dirty="0"/>
              <a:t> is a highly liquid market, there can be periods of illiquidity – depending on the currency and government policies around foreign exchange</a:t>
            </a:r>
          </a:p>
          <a:p>
            <a:r>
              <a:rPr lang="en-US" sz="2000" b="1" dirty="0"/>
              <a:t>Leverage risk</a:t>
            </a:r>
            <a:r>
              <a:rPr lang="en-US" sz="2000" dirty="0"/>
              <a:t> is the risk of magnified losses when trading on margin. Because the initial outlay is smaller than the value of the FX trade, it’s easy to forget the amount of capital you are putting at </a:t>
            </a:r>
            <a:r>
              <a:rPr lang="en-US" sz="2000" dirty="0" smtClean="0"/>
              <a:t>risk</a:t>
            </a:r>
          </a:p>
          <a:p>
            <a:endParaRPr lang="en-US" sz="2000" dirty="0"/>
          </a:p>
          <a:p>
            <a:r>
              <a:rPr lang="en-US" sz="4200" dirty="0" smtClean="0">
                <a:solidFill>
                  <a:schemeClr val="accent2">
                    <a:lumMod val="75000"/>
                  </a:schemeClr>
                </a:solidFill>
              </a:rPr>
              <a:t>Use a stop loss for every trade you take.</a:t>
            </a:r>
            <a:endParaRPr lang="en-US" sz="4200" dirty="0">
              <a:solidFill>
                <a:schemeClr val="accent2">
                  <a:lumMod val="75000"/>
                </a:schemeClr>
              </a:solidFill>
            </a:endParaRPr>
          </a:p>
          <a:p>
            <a:endParaRPr lang="en-GB" sz="2000" dirty="0"/>
          </a:p>
        </p:txBody>
      </p:sp>
    </p:spTree>
    <p:extLst>
      <p:ext uri="{BB962C8B-B14F-4D97-AF65-F5344CB8AC3E}">
        <p14:creationId xmlns:p14="http://schemas.microsoft.com/office/powerpoint/2010/main" val="3741600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518" y="145657"/>
            <a:ext cx="7067719" cy="582079"/>
          </a:xfrm>
        </p:spPr>
        <p:txBody>
          <a:bodyPr>
            <a:normAutofit/>
          </a:bodyPr>
          <a:lstStyle/>
          <a:p>
            <a:r>
              <a:rPr lang="en-GB" sz="2400" dirty="0" smtClean="0"/>
              <a:t>Support and resistance.(The structure of any trend)</a:t>
            </a:r>
            <a:endParaRPr lang="en-GB" sz="2400" dirty="0"/>
          </a:p>
        </p:txBody>
      </p:sp>
      <p:sp>
        <p:nvSpPr>
          <p:cNvPr id="3" name="Content Placeholder 2"/>
          <p:cNvSpPr>
            <a:spLocks noGrp="1"/>
          </p:cNvSpPr>
          <p:nvPr>
            <p:ph idx="1"/>
          </p:nvPr>
        </p:nvSpPr>
        <p:spPr>
          <a:xfrm>
            <a:off x="286949" y="700832"/>
            <a:ext cx="10935711" cy="1451650"/>
          </a:xfrm>
        </p:spPr>
        <p:txBody>
          <a:bodyPr>
            <a:normAutofit/>
          </a:bodyPr>
          <a:lstStyle/>
          <a:p>
            <a:r>
              <a:rPr lang="en-GB" sz="2000" b="1" dirty="0"/>
              <a:t>“Support and resistance”</a:t>
            </a:r>
            <a:r>
              <a:rPr lang="en-GB" sz="2000" dirty="0"/>
              <a:t> is one of the most widely used concepts </a:t>
            </a:r>
            <a:r>
              <a:rPr lang="en-GB" sz="2000" dirty="0" smtClean="0"/>
              <a:t>in forex trading.</a:t>
            </a:r>
            <a:endParaRPr lang="en-GB" sz="2000" dirty="0"/>
          </a:p>
          <a:p>
            <a:r>
              <a:rPr lang="en-GB" sz="2000" dirty="0"/>
              <a:t>Strangely enough, everyone seems to have their own idea of how you should measure support and resistance.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4437" y="1772156"/>
            <a:ext cx="7412637" cy="4024003"/>
          </a:xfrm>
          <a:prstGeom prst="rect">
            <a:avLst/>
          </a:prstGeom>
        </p:spPr>
      </p:pic>
    </p:spTree>
    <p:extLst>
      <p:ext uri="{BB962C8B-B14F-4D97-AF65-F5344CB8AC3E}">
        <p14:creationId xmlns:p14="http://schemas.microsoft.com/office/powerpoint/2010/main" val="3017123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818" y="623088"/>
            <a:ext cx="10846699" cy="4143122"/>
          </a:xfrm>
        </p:spPr>
        <p:txBody>
          <a:bodyPr>
            <a:normAutofit/>
          </a:bodyPr>
          <a:lstStyle/>
          <a:p>
            <a:r>
              <a:rPr lang="en-GB" sz="2000" dirty="0"/>
              <a:t>Look at the diagram above. As you can see, this zigzag pattern is making its way up (a “</a:t>
            </a:r>
            <a:r>
              <a:rPr lang="en-GB" sz="2000" dirty="0">
                <a:hlinkClick r:id="rId2"/>
              </a:rPr>
              <a:t>bull</a:t>
            </a:r>
            <a:r>
              <a:rPr lang="en-GB" sz="2000" dirty="0"/>
              <a:t> market”).</a:t>
            </a:r>
          </a:p>
          <a:p>
            <a:r>
              <a:rPr lang="en-GB" sz="2000" dirty="0"/>
              <a:t>When the price moves up and then pulls back, the highest point reached before it pulled back is now </a:t>
            </a:r>
            <a:r>
              <a:rPr lang="en-GB" sz="2000" b="1" dirty="0"/>
              <a:t>resistance</a:t>
            </a:r>
            <a:r>
              <a:rPr lang="en-GB" sz="2000" dirty="0"/>
              <a:t>.</a:t>
            </a:r>
          </a:p>
          <a:p>
            <a:r>
              <a:rPr lang="en-GB" sz="2000" dirty="0"/>
              <a:t>Resistance levels indicate where there will be a </a:t>
            </a:r>
            <a:r>
              <a:rPr lang="en-GB" sz="2000" b="1" dirty="0"/>
              <a:t>surplus of </a:t>
            </a:r>
            <a:r>
              <a:rPr lang="en-GB" sz="2000" b="1" i="1" dirty="0"/>
              <a:t>sellers</a:t>
            </a:r>
            <a:r>
              <a:rPr lang="en-GB" sz="2000" dirty="0"/>
              <a:t>.</a:t>
            </a:r>
          </a:p>
          <a:p>
            <a:r>
              <a:rPr lang="en-GB" sz="2000" dirty="0"/>
              <a:t>When the price continues up again, the lowest point reached before it started back is now </a:t>
            </a:r>
            <a:r>
              <a:rPr lang="en-GB" sz="2000" b="1" dirty="0"/>
              <a:t>support</a:t>
            </a:r>
            <a:r>
              <a:rPr lang="en-GB" sz="2000" dirty="0"/>
              <a:t>.</a:t>
            </a:r>
          </a:p>
          <a:p>
            <a:r>
              <a:rPr lang="en-GB" sz="2000" dirty="0"/>
              <a:t>Support levels indicate where there will be a </a:t>
            </a:r>
            <a:r>
              <a:rPr lang="en-GB" sz="2000" b="1" dirty="0"/>
              <a:t>surplus of </a:t>
            </a:r>
            <a:r>
              <a:rPr lang="en-GB" sz="2000" b="1" i="1" dirty="0"/>
              <a:t>buyers</a:t>
            </a:r>
            <a:r>
              <a:rPr lang="en-GB" sz="2000" dirty="0"/>
              <a:t>.</a:t>
            </a:r>
          </a:p>
          <a:p>
            <a:r>
              <a:rPr lang="en-GB" sz="2000" dirty="0"/>
              <a:t>In this way, resistance and support are continually formed as the price moves up and down over time.</a:t>
            </a:r>
          </a:p>
          <a:p>
            <a:r>
              <a:rPr lang="en-GB" sz="2000" dirty="0"/>
              <a:t>The reverse is true during a </a:t>
            </a:r>
            <a:r>
              <a:rPr lang="en-GB" sz="2000" b="1" dirty="0"/>
              <a:t>downtrend</a:t>
            </a:r>
            <a:r>
              <a:rPr lang="en-GB" sz="2000" dirty="0"/>
              <a:t>.</a:t>
            </a:r>
          </a:p>
        </p:txBody>
      </p:sp>
    </p:spTree>
    <p:extLst>
      <p:ext uri="{BB962C8B-B14F-4D97-AF65-F5344CB8AC3E}">
        <p14:creationId xmlns:p14="http://schemas.microsoft.com/office/powerpoint/2010/main" val="3104370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246" y="388417"/>
            <a:ext cx="11523058" cy="3244907"/>
          </a:xfrm>
        </p:spPr>
        <p:txBody>
          <a:bodyPr>
            <a:normAutofit lnSpcReduction="10000"/>
          </a:bodyPr>
          <a:lstStyle/>
          <a:p>
            <a:r>
              <a:rPr lang="en-GB" sz="1800" dirty="0"/>
              <a:t>In the most basic way, this is how support and resistance are normally traded:</a:t>
            </a:r>
          </a:p>
          <a:p>
            <a:r>
              <a:rPr lang="en-GB" sz="1800" b="1" dirty="0"/>
              <a:t>Trade the “Bounce”</a:t>
            </a:r>
            <a:endParaRPr lang="en-GB" sz="1800" dirty="0"/>
          </a:p>
          <a:p>
            <a:r>
              <a:rPr lang="en-GB" sz="1800" dirty="0"/>
              <a:t>Buy when the price falls towards support.</a:t>
            </a:r>
          </a:p>
          <a:p>
            <a:r>
              <a:rPr lang="en-GB" sz="1800" dirty="0"/>
              <a:t>Sell when the price rises towards resistance.</a:t>
            </a:r>
          </a:p>
          <a:p>
            <a:r>
              <a:rPr lang="en-GB" sz="1800" b="1" dirty="0"/>
              <a:t>Trade the “Break”</a:t>
            </a:r>
            <a:endParaRPr lang="en-GB" sz="1800" dirty="0"/>
          </a:p>
          <a:p>
            <a:r>
              <a:rPr lang="en-GB" sz="1800" dirty="0"/>
              <a:t>Buy when the price breaks up through resistance.</a:t>
            </a:r>
          </a:p>
          <a:p>
            <a:r>
              <a:rPr lang="en-GB" sz="1800" dirty="0"/>
              <a:t>Sell when the price breaks down through support</a:t>
            </a:r>
            <a:r>
              <a:rPr lang="en-GB" sz="1800" dirty="0" smtClean="0"/>
              <a:t>.</a:t>
            </a:r>
          </a:p>
          <a:p>
            <a:endParaRPr lang="en-GB" sz="1800" dirty="0"/>
          </a:p>
          <a:p>
            <a:pPr marL="0" indent="0">
              <a:buNone/>
            </a:pPr>
            <a:r>
              <a:rPr lang="en-GB" sz="1800" dirty="0"/>
              <a:t>A “bounce” and “break”? W</a:t>
            </a:r>
            <a:r>
              <a:rPr lang="en-GB" sz="1800" dirty="0" smtClean="0"/>
              <a:t>e </a:t>
            </a:r>
            <a:r>
              <a:rPr lang="en-GB" sz="1800" dirty="0"/>
              <a:t>will cover these concepts in more detail later.</a:t>
            </a:r>
          </a:p>
        </p:txBody>
      </p:sp>
    </p:spTree>
    <p:extLst>
      <p:ext uri="{BB962C8B-B14F-4D97-AF65-F5344CB8AC3E}">
        <p14:creationId xmlns:p14="http://schemas.microsoft.com/office/powerpoint/2010/main" val="3021013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836" y="0"/>
            <a:ext cx="10515600" cy="6067781"/>
          </a:xfrm>
        </p:spPr>
        <p:txBody>
          <a:bodyPr/>
          <a:lstStyle/>
          <a:p>
            <a:r>
              <a:rPr lang="en-GB" sz="2000" dirty="0"/>
              <a:t>Plotting Support and Resistance Levels</a:t>
            </a:r>
          </a:p>
          <a:p>
            <a:r>
              <a:rPr lang="en-GB" sz="2000" dirty="0"/>
              <a:t>One thing to remember is that support and resistance levels are </a:t>
            </a:r>
            <a:r>
              <a:rPr lang="en-GB" sz="2000" b="1" dirty="0"/>
              <a:t>not exact numbers</a:t>
            </a:r>
            <a:r>
              <a:rPr lang="en-GB" sz="2000" dirty="0"/>
              <a:t>.</a:t>
            </a:r>
          </a:p>
          <a:p>
            <a:r>
              <a:rPr lang="en-GB" sz="2000" dirty="0"/>
              <a:t>Often times you will see a support or resistance level that appears broken, but soon after find out that the market was just testing it.</a:t>
            </a:r>
          </a:p>
          <a:p>
            <a:r>
              <a:rPr lang="en-GB" sz="2000" dirty="0"/>
              <a:t>With </a:t>
            </a:r>
            <a:r>
              <a:rPr lang="en-GB" sz="2000" dirty="0">
                <a:hlinkClick r:id="rId2"/>
              </a:rPr>
              <a:t>candlestick charts</a:t>
            </a:r>
            <a:r>
              <a:rPr lang="en-GB" sz="2000" dirty="0"/>
              <a:t>, these “tests” of support and resistance are usually represented by the candlestick shadows</a:t>
            </a:r>
            <a:r>
              <a:rPr lang="en-GB" sz="2000" dirty="0" smtClean="0"/>
              <a:t>.</a:t>
            </a:r>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914" y="2202844"/>
            <a:ext cx="10633241" cy="3688157"/>
          </a:xfrm>
          <a:prstGeom prst="rect">
            <a:avLst/>
          </a:prstGeom>
        </p:spPr>
      </p:pic>
    </p:spTree>
    <p:extLst>
      <p:ext uri="{BB962C8B-B14F-4D97-AF65-F5344CB8AC3E}">
        <p14:creationId xmlns:p14="http://schemas.microsoft.com/office/powerpoint/2010/main" val="3536883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451" y="347958"/>
            <a:ext cx="2689927" cy="533527"/>
          </a:xfrm>
        </p:spPr>
        <p:txBody>
          <a:bodyPr>
            <a:normAutofit/>
          </a:bodyPr>
          <a:lstStyle/>
          <a:p>
            <a:r>
              <a:rPr lang="en-GB" sz="1800" dirty="0" smtClean="0"/>
              <a:t>What is a PIP in forex?</a:t>
            </a:r>
            <a:endParaRPr lang="en-GB" sz="1800" dirty="0"/>
          </a:p>
        </p:txBody>
      </p:sp>
      <p:sp>
        <p:nvSpPr>
          <p:cNvPr id="3" name="Content Placeholder 2"/>
          <p:cNvSpPr>
            <a:spLocks noGrp="1"/>
          </p:cNvSpPr>
          <p:nvPr>
            <p:ph idx="1"/>
          </p:nvPr>
        </p:nvSpPr>
        <p:spPr>
          <a:xfrm>
            <a:off x="388418" y="814121"/>
            <a:ext cx="10746897" cy="2503614"/>
          </a:xfrm>
        </p:spPr>
        <p:txBody>
          <a:bodyPr/>
          <a:lstStyle/>
          <a:p>
            <a:r>
              <a:rPr lang="en-GB" sz="2000" dirty="0"/>
              <a:t>A pip, short for "percentage in point" or "price interest point," represents a tiny measure of the change in a </a:t>
            </a:r>
            <a:r>
              <a:rPr lang="en-GB" sz="2000" u="sng" dirty="0">
                <a:hlinkClick r:id="rId2"/>
              </a:rPr>
              <a:t>currency pair</a:t>
            </a:r>
            <a:r>
              <a:rPr lang="en-GB" sz="2000" dirty="0"/>
              <a:t> in the </a:t>
            </a:r>
            <a:r>
              <a:rPr lang="en-GB" sz="2000" u="sng" dirty="0">
                <a:hlinkClick r:id="rId3"/>
              </a:rPr>
              <a:t>forex</a:t>
            </a:r>
            <a:r>
              <a:rPr lang="en-GB" sz="2000" dirty="0"/>
              <a:t> market. It can be measured in terms of the quote or in terms of the underlying currency.</a:t>
            </a:r>
          </a:p>
          <a:p>
            <a:r>
              <a:rPr lang="en-GB" sz="2000" dirty="0"/>
              <a:t>A </a:t>
            </a:r>
            <a:r>
              <a:rPr lang="en-GB" sz="2000" u="sng" dirty="0">
                <a:hlinkClick r:id="rId4"/>
              </a:rPr>
              <a:t>pip</a:t>
            </a:r>
            <a:r>
              <a:rPr lang="en-GB" sz="2000" dirty="0"/>
              <a:t> is a standardized unit and is the smallest amount by which a currency quote can change. It is usually $0.0001 for U.S.-dollar related currency pairs, which is more commonly referred to as 1/100th of 1%, or one </a:t>
            </a:r>
            <a:r>
              <a:rPr lang="en-GB" sz="2000" u="sng" dirty="0">
                <a:hlinkClick r:id="rId5"/>
              </a:rPr>
              <a:t>basis point</a:t>
            </a:r>
            <a:r>
              <a:rPr lang="en-GB" sz="2000" dirty="0"/>
              <a:t>. This standardized size helps to protect investors from huge losses. For example, if a pip was 10 basis points, a one-pip change would cause greater volatility in currency values.</a:t>
            </a:r>
          </a:p>
          <a:p>
            <a:endParaRPr lang="en-GB" dirty="0">
              <a:solidFill>
                <a:schemeClr val="tx1">
                  <a:lumMod val="95000"/>
                  <a:lumOff val="5000"/>
                </a:schemeClr>
              </a:solidFill>
            </a:endParaRPr>
          </a:p>
        </p:txBody>
      </p:sp>
    </p:spTree>
    <p:extLst>
      <p:ext uri="{BB962C8B-B14F-4D97-AF65-F5344CB8AC3E}">
        <p14:creationId xmlns:p14="http://schemas.microsoft.com/office/powerpoint/2010/main" val="3157167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What is Support and Resistance? - BetterTrader.co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08375" cy="229813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Support and Resistance Levels: Types, Methods of Construction, Usage Cases  - NordF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98138"/>
            <a:ext cx="4313922" cy="2383442"/>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What are support and resistance levels? – Forex for Beginn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8375" y="0"/>
            <a:ext cx="5981700" cy="2298138"/>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ow to Draw Support and Resistance With Confidence » Trading Hero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4644" y="2298138"/>
            <a:ext cx="7316913" cy="3485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2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415" y="202301"/>
            <a:ext cx="6355619" cy="638723"/>
          </a:xfrm>
        </p:spPr>
        <p:txBody>
          <a:bodyPr>
            <a:normAutofit/>
          </a:bodyPr>
          <a:lstStyle/>
          <a:p>
            <a:r>
              <a:rPr lang="en-US" sz="2800" dirty="0" smtClean="0"/>
              <a:t>Stop losses for support and resistance.</a:t>
            </a:r>
            <a:endParaRPr lang="en-GB" sz="2800" dirty="0"/>
          </a:p>
        </p:txBody>
      </p:sp>
      <p:sp>
        <p:nvSpPr>
          <p:cNvPr id="3" name="Content Placeholder 2"/>
          <p:cNvSpPr>
            <a:spLocks noGrp="1"/>
          </p:cNvSpPr>
          <p:nvPr>
            <p:ph idx="1"/>
          </p:nvPr>
        </p:nvSpPr>
        <p:spPr>
          <a:xfrm>
            <a:off x="336493" y="895041"/>
            <a:ext cx="11388865" cy="1500201"/>
          </a:xfrm>
        </p:spPr>
        <p:txBody>
          <a:bodyPr>
            <a:normAutofit/>
          </a:bodyPr>
          <a:lstStyle/>
          <a:p>
            <a:r>
              <a:rPr lang="en-US" sz="2000" dirty="0" smtClean="0"/>
              <a:t>When a structural level is </a:t>
            </a:r>
            <a:r>
              <a:rPr lang="en-US" sz="2000" dirty="0" err="1" smtClean="0"/>
              <a:t>identified,place</a:t>
            </a:r>
            <a:r>
              <a:rPr lang="en-US" sz="2000" dirty="0" smtClean="0"/>
              <a:t> your stop loss 20-40 pips away from the </a:t>
            </a:r>
            <a:r>
              <a:rPr lang="en-US" sz="2000" dirty="0" err="1" smtClean="0"/>
              <a:t>entry,depending</a:t>
            </a:r>
            <a:r>
              <a:rPr lang="en-US" sz="2000" dirty="0" smtClean="0"/>
              <a:t> on the timeframe you are trading </a:t>
            </a:r>
            <a:r>
              <a:rPr lang="en-US" sz="2000" dirty="0" err="1" smtClean="0"/>
              <a:t>on.The</a:t>
            </a:r>
            <a:r>
              <a:rPr lang="en-US" sz="2000" dirty="0" smtClean="0"/>
              <a:t> larger the </a:t>
            </a:r>
            <a:r>
              <a:rPr lang="en-US" sz="2000" dirty="0" err="1" smtClean="0"/>
              <a:t>timeframe,the</a:t>
            </a:r>
            <a:r>
              <a:rPr lang="en-US" sz="2000" dirty="0"/>
              <a:t> </a:t>
            </a:r>
            <a:r>
              <a:rPr lang="en-US" sz="2000" dirty="0" smtClean="0"/>
              <a:t>wider the stop loss should be.</a:t>
            </a:r>
            <a:endParaRPr lang="en-GB" sz="2000" dirty="0"/>
          </a:p>
        </p:txBody>
      </p:sp>
    </p:spTree>
    <p:extLst>
      <p:ext uri="{BB962C8B-B14F-4D97-AF65-F5344CB8AC3E}">
        <p14:creationId xmlns:p14="http://schemas.microsoft.com/office/powerpoint/2010/main" val="914818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Breakouts</a:t>
            </a:r>
            <a:endParaRPr lang="en-GB" dirty="0"/>
          </a:p>
        </p:txBody>
      </p:sp>
      <p:sp>
        <p:nvSpPr>
          <p:cNvPr id="4" name="Down Arrow 3"/>
          <p:cNvSpPr/>
          <p:nvPr/>
        </p:nvSpPr>
        <p:spPr>
          <a:xfrm>
            <a:off x="1076241" y="2006825"/>
            <a:ext cx="2718924" cy="37547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1560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335" y="0"/>
            <a:ext cx="2981241" cy="849116"/>
          </a:xfrm>
        </p:spPr>
        <p:txBody>
          <a:bodyPr>
            <a:normAutofit/>
          </a:bodyPr>
          <a:lstStyle/>
          <a:p>
            <a:r>
              <a:rPr lang="en-US" sz="2800" dirty="0" smtClean="0"/>
              <a:t>Breakouts:</a:t>
            </a:r>
            <a:endParaRPr lang="en-GB" sz="2800" dirty="0"/>
          </a:p>
        </p:txBody>
      </p:sp>
      <p:sp>
        <p:nvSpPr>
          <p:cNvPr id="4" name="Rectangle 3"/>
          <p:cNvSpPr/>
          <p:nvPr/>
        </p:nvSpPr>
        <p:spPr>
          <a:xfrm>
            <a:off x="0" y="689413"/>
            <a:ext cx="12086804" cy="2862322"/>
          </a:xfrm>
          <a:prstGeom prst="rect">
            <a:avLst/>
          </a:prstGeom>
        </p:spPr>
        <p:txBody>
          <a:bodyPr wrap="square">
            <a:spAutoFit/>
          </a:bodyPr>
          <a:lstStyle/>
          <a:p>
            <a:r>
              <a:rPr lang="en-US" b="1" dirty="0"/>
              <a:t>What are </a:t>
            </a:r>
            <a:r>
              <a:rPr lang="en-US" b="1" dirty="0" err="1"/>
              <a:t>Forex</a:t>
            </a:r>
            <a:r>
              <a:rPr lang="en-US" b="1" dirty="0"/>
              <a:t> Breakouts?</a:t>
            </a:r>
          </a:p>
          <a:p>
            <a:r>
              <a:rPr lang="en-US" dirty="0"/>
              <a:t>We have a breakout when the price of a </a:t>
            </a:r>
            <a:r>
              <a:rPr lang="en-US" dirty="0" err="1"/>
              <a:t>Forex</a:t>
            </a:r>
            <a:r>
              <a:rPr lang="en-US" dirty="0"/>
              <a:t> pair overpowers and eventually breaks out of a specific psychological level. When you look at the price behavior on a chart, you will notice that the prices typically tend to move within and conform to specific levels.</a:t>
            </a:r>
          </a:p>
          <a:p>
            <a:r>
              <a:rPr lang="en-US" dirty="0"/>
              <a:t>When you see the price hitting a level and quickly reverse, we consider this as an important clue about the strength of the level. And so when price comes back to retest that level, we have to watch price action closely and anticipate a potential breakout or rejection trade setup.</a:t>
            </a:r>
          </a:p>
          <a:p>
            <a:r>
              <a:rPr lang="en-US" dirty="0"/>
              <a:t>Sometimes, you might see the price hitting the same level a few times. This means that the particular level may be stronger than usual. However the price will eventually break thru any contained levels at some point. This is when we have a breakout trading setup.</a:t>
            </a:r>
          </a:p>
        </p:txBody>
      </p:sp>
    </p:spTree>
    <p:extLst>
      <p:ext uri="{BB962C8B-B14F-4D97-AF65-F5344CB8AC3E}">
        <p14:creationId xmlns:p14="http://schemas.microsoft.com/office/powerpoint/2010/main" val="1654094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4209" y="376304"/>
            <a:ext cx="12192000" cy="4524315"/>
          </a:xfrm>
          <a:prstGeom prst="rect">
            <a:avLst/>
          </a:prstGeom>
        </p:spPr>
        <p:txBody>
          <a:bodyPr wrap="square">
            <a:spAutoFit/>
          </a:bodyPr>
          <a:lstStyle/>
          <a:p>
            <a:r>
              <a:rPr lang="en-US" b="1" dirty="0"/>
              <a:t>Why Trade </a:t>
            </a:r>
            <a:r>
              <a:rPr lang="en-US" b="1" dirty="0" err="1"/>
              <a:t>Forex</a:t>
            </a:r>
            <a:r>
              <a:rPr lang="en-US" b="1" dirty="0"/>
              <a:t> Breakouts?</a:t>
            </a:r>
          </a:p>
          <a:p>
            <a:r>
              <a:rPr lang="en-US" dirty="0"/>
              <a:t>Breakout trading setups in </a:t>
            </a:r>
            <a:r>
              <a:rPr lang="en-US" dirty="0" err="1"/>
              <a:t>Forex</a:t>
            </a:r>
            <a:r>
              <a:rPr lang="en-US" dirty="0"/>
              <a:t> can provide nice trading opportunities. The reason for this is that breakouts often lead to new price moves and trends. In this manner, traders attempt to enter the market right when a breakout occurs in order to get in early on a potential emerging trend.</a:t>
            </a:r>
          </a:p>
          <a:p>
            <a:r>
              <a:rPr lang="en-US" dirty="0"/>
              <a:t>In addition, many of the more reliable breakouts tend to occur on high momentum, and price action traders attempt to maximize their profit from the rapid price moves. Breakout trading is a simple and popular trading technique used by many </a:t>
            </a:r>
            <a:r>
              <a:rPr lang="en-US" dirty="0" err="1"/>
              <a:t>Forex</a:t>
            </a:r>
            <a:r>
              <a:rPr lang="en-US" dirty="0"/>
              <a:t> traders for good reason.</a:t>
            </a:r>
          </a:p>
          <a:p>
            <a:r>
              <a:rPr lang="en-US" b="1" dirty="0"/>
              <a:t>Where Do Breakouts Occur?</a:t>
            </a:r>
          </a:p>
          <a:p>
            <a:r>
              <a:rPr lang="en-US" dirty="0"/>
              <a:t>Breakouts occur on psychological price levels. These could be:</a:t>
            </a:r>
          </a:p>
          <a:p>
            <a:r>
              <a:rPr lang="en-US" dirty="0"/>
              <a:t>Supports or Resistance</a:t>
            </a:r>
          </a:p>
          <a:p>
            <a:r>
              <a:rPr lang="en-US" dirty="0"/>
              <a:t>Time Highs or Lows</a:t>
            </a:r>
          </a:p>
          <a:p>
            <a:r>
              <a:rPr lang="en-US" dirty="0"/>
              <a:t>Trend Lines</a:t>
            </a:r>
          </a:p>
          <a:p>
            <a:r>
              <a:rPr lang="en-US" dirty="0">
                <a:hlinkClick r:id="rId2"/>
              </a:rPr>
              <a:t>Price Channels</a:t>
            </a:r>
            <a:endParaRPr lang="en-US" dirty="0"/>
          </a:p>
          <a:p>
            <a:r>
              <a:rPr lang="en-US" dirty="0"/>
              <a:t>Moving Averages</a:t>
            </a:r>
          </a:p>
          <a:p>
            <a:r>
              <a:rPr lang="en-US" dirty="0"/>
              <a:t>Chart Pattern </a:t>
            </a:r>
            <a:r>
              <a:rPr lang="en-US" dirty="0" smtClean="0"/>
              <a:t>Levels </a:t>
            </a:r>
          </a:p>
          <a:p>
            <a:r>
              <a:rPr lang="en-US" dirty="0" smtClean="0"/>
              <a:t>Fibonacci Levels</a:t>
            </a:r>
            <a:endParaRPr lang="en-US" dirty="0"/>
          </a:p>
        </p:txBody>
      </p:sp>
    </p:spTree>
    <p:extLst>
      <p:ext uri="{BB962C8B-B14F-4D97-AF65-F5344CB8AC3E}">
        <p14:creationId xmlns:p14="http://schemas.microsoft.com/office/powerpoint/2010/main" val="1758185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83" y="4188038"/>
            <a:ext cx="7382306" cy="2669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375" y="20230"/>
            <a:ext cx="5381625" cy="2945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0789" y="2678327"/>
            <a:ext cx="4480291"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64" y="20230"/>
            <a:ext cx="5034496" cy="238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496" y="2292737"/>
            <a:ext cx="4541704" cy="189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1196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346" y="388419"/>
            <a:ext cx="10773871" cy="4490532"/>
          </a:xfrm>
        </p:spPr>
        <p:txBody>
          <a:bodyPr>
            <a:normAutofit fontScale="90000"/>
          </a:bodyPr>
          <a:lstStyle/>
          <a:p>
            <a:r>
              <a:rPr lang="en-US" sz="2000" b="1" dirty="0"/>
              <a:t>Conclusion</a:t>
            </a:r>
            <a:br>
              <a:rPr lang="en-US" sz="2000" b="1" dirty="0"/>
            </a:br>
            <a:r>
              <a:rPr lang="en-US" sz="2000" dirty="0"/>
              <a:t>A breakout trading method is an effective way to enter the market in the beginning of an emerging price move.</a:t>
            </a:r>
            <a:br>
              <a:rPr lang="en-US" sz="2000" dirty="0"/>
            </a:br>
            <a:r>
              <a:rPr lang="en-US" sz="2000" dirty="0"/>
              <a:t>We have a valid breakout when the price breaks and closes beyond a psychological level on the chart</a:t>
            </a:r>
            <a:br>
              <a:rPr lang="en-US" sz="2000" dirty="0"/>
            </a:br>
            <a:r>
              <a:rPr lang="en-US" sz="2000" dirty="0"/>
              <a:t>A psychological level should not be marked with a single thin line. We should perceive psychological levels as zones rather than an exact area marked by a fixed line.</a:t>
            </a:r>
            <a:br>
              <a:rPr lang="en-US" sz="2000" dirty="0"/>
            </a:br>
            <a:r>
              <a:rPr lang="en-US" sz="2000" dirty="0"/>
              <a:t>We have a breakout whenever the price closes a candle beyond that psychological area.</a:t>
            </a:r>
            <a:br>
              <a:rPr lang="en-US" sz="2000" dirty="0"/>
            </a:br>
            <a:r>
              <a:rPr lang="en-US" sz="2000" dirty="0"/>
              <a:t>If you want to get an additional confirmation you can use these 4 simple steps to identify real breakouts:</a:t>
            </a:r>
            <a:br>
              <a:rPr lang="en-US" sz="2000" dirty="0"/>
            </a:br>
            <a:r>
              <a:rPr lang="en-US" sz="2000" dirty="0"/>
              <a:t>The price closes a candle beyond a psychological level.</a:t>
            </a:r>
            <a:br>
              <a:rPr lang="en-US" sz="2000" dirty="0"/>
            </a:br>
            <a:r>
              <a:rPr lang="en-US" sz="2000" dirty="0"/>
              <a:t>The price creates a top (or bottom if the breakout is bearish) after the break.</a:t>
            </a:r>
            <a:br>
              <a:rPr lang="en-US" sz="2000" dirty="0"/>
            </a:br>
            <a:r>
              <a:rPr lang="en-US" sz="2000" dirty="0"/>
              <a:t>The price returns to test the already broken resistance as a support (or the opposite if it is a bearish breakout).</a:t>
            </a:r>
            <a:br>
              <a:rPr lang="en-US" sz="2000" dirty="0"/>
            </a:br>
            <a:r>
              <a:rPr lang="en-US" sz="2000" dirty="0"/>
              <a:t>The price bounces and breaks the already created top (or bottom if the breakout is bearish).</a:t>
            </a:r>
            <a:br>
              <a:rPr lang="en-US" sz="2000" dirty="0"/>
            </a:br>
            <a:r>
              <a:rPr lang="en-US" sz="2000" dirty="0"/>
              <a:t>If your price action rules are not sufficient for you to confirm a breakout, you can always use an additional trading indicator. A good indicator for confirming breakouts is the Momentum Indicator.</a:t>
            </a:r>
            <a:br>
              <a:rPr lang="en-US" sz="2000" dirty="0"/>
            </a:br>
            <a:r>
              <a:rPr lang="en-US" sz="2000" dirty="0"/>
              <a:t>In order to exit the market after a breakout trade you can use </a:t>
            </a:r>
            <a:r>
              <a:rPr lang="en-US" sz="2000" dirty="0">
                <a:hlinkClick r:id="rId2"/>
              </a:rPr>
              <a:t>price action techniques</a:t>
            </a:r>
            <a:r>
              <a:rPr lang="en-US" sz="2000" dirty="0"/>
              <a:t>, or another trading indicator. The moving average is an effective indicator to use for taking profits when trading breakouts.</a:t>
            </a:r>
            <a:r>
              <a:rPr lang="en-US" dirty="0"/>
              <a:t/>
            </a:r>
            <a:br>
              <a:rPr lang="en-US" dirty="0"/>
            </a:br>
            <a:endParaRPr lang="en-GB" dirty="0"/>
          </a:p>
        </p:txBody>
      </p:sp>
    </p:spTree>
    <p:extLst>
      <p:ext uri="{BB962C8B-B14F-4D97-AF65-F5344CB8AC3E}">
        <p14:creationId xmlns:p14="http://schemas.microsoft.com/office/powerpoint/2010/main" val="483272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17416" y="202301"/>
            <a:ext cx="3968468" cy="638723"/>
          </a:xfrm>
        </p:spPr>
        <p:txBody>
          <a:bodyPr>
            <a:normAutofit/>
          </a:bodyPr>
          <a:lstStyle/>
          <a:p>
            <a:r>
              <a:rPr lang="en-US" sz="2800" dirty="0" smtClean="0"/>
              <a:t>Stop losses for breakouts.</a:t>
            </a:r>
            <a:endParaRPr lang="en-GB" sz="2800" dirty="0"/>
          </a:p>
        </p:txBody>
      </p:sp>
      <p:pic>
        <p:nvPicPr>
          <p:cNvPr id="15362" name="Picture 2" descr="Dynamic Channel Trading Using The Concepts Of Price Action! | Forex Acade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3431" y="0"/>
            <a:ext cx="7331352" cy="2540899"/>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Master the Simple Inside Bar Breakout Trading Strategy - Forex Training  Gro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312" y="1790362"/>
            <a:ext cx="5349610" cy="2449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052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978" y="137565"/>
            <a:ext cx="7706989" cy="800564"/>
          </a:xfrm>
        </p:spPr>
        <p:txBody>
          <a:bodyPr>
            <a:normAutofit/>
          </a:bodyPr>
          <a:lstStyle/>
          <a:p>
            <a:r>
              <a:rPr lang="en-GB" sz="3200" dirty="0" smtClean="0"/>
              <a:t>Understanding Price action in trading Forex</a:t>
            </a:r>
            <a:endParaRPr lang="en-GB" sz="3200" dirty="0"/>
          </a:p>
        </p:txBody>
      </p:sp>
      <p:sp>
        <p:nvSpPr>
          <p:cNvPr id="3" name="Content Placeholder 2"/>
          <p:cNvSpPr>
            <a:spLocks noGrp="1"/>
          </p:cNvSpPr>
          <p:nvPr>
            <p:ph idx="1"/>
          </p:nvPr>
        </p:nvSpPr>
        <p:spPr>
          <a:xfrm>
            <a:off x="312217" y="895041"/>
            <a:ext cx="11720639" cy="2600718"/>
          </a:xfrm>
        </p:spPr>
        <p:txBody>
          <a:bodyPr>
            <a:normAutofit/>
          </a:bodyPr>
          <a:lstStyle/>
          <a:p>
            <a:r>
              <a:rPr lang="en-GB" sz="1600" dirty="0"/>
              <a:t>The first critical step to understanding the market structure like a pro is plotting key Support and Resistance (S&amp;R) on the chart. The reason is straightforward: the price will often respect, stop, or reverse at these S&amp;R zones. This tends to happen especially when:</a:t>
            </a:r>
          </a:p>
          <a:p>
            <a:r>
              <a:rPr lang="en-GB" sz="1600" dirty="0"/>
              <a:t>There is confluence of levels at or near a price zone.</a:t>
            </a:r>
          </a:p>
          <a:p>
            <a:r>
              <a:rPr lang="en-GB" sz="1600" dirty="0"/>
              <a:t>The price is approaching a respected and recent S&amp;R level for the first or even second time.</a:t>
            </a:r>
          </a:p>
          <a:p>
            <a:r>
              <a:rPr lang="en-GB" sz="1600" dirty="0"/>
              <a:t>Traders need to be aware of the major price zones to avoid trading into keys levels and perhaps even be prepared to trade away from those levels (i.e., taking a long at support if higher time frames are in an uptrend).</a:t>
            </a:r>
          </a:p>
          <a:p>
            <a:r>
              <a:rPr lang="en-GB" sz="1600" dirty="0"/>
              <a:t>Key S&amp;R levels can be very diverse, and, ultimately, it's up to each trader to show the preferred tools. Keep in mind that adding too many S&amp;R levels, however, will clutter the chart.</a:t>
            </a:r>
          </a:p>
          <a:p>
            <a:endParaRPr lang="en-GB" dirty="0"/>
          </a:p>
        </p:txBody>
      </p:sp>
    </p:spTree>
    <p:extLst>
      <p:ext uri="{BB962C8B-B14F-4D97-AF65-F5344CB8AC3E}">
        <p14:creationId xmlns:p14="http://schemas.microsoft.com/office/powerpoint/2010/main" val="2699525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083" y="153749"/>
            <a:ext cx="5174182" cy="760104"/>
          </a:xfrm>
        </p:spPr>
        <p:txBody>
          <a:bodyPr>
            <a:normAutofit/>
          </a:bodyPr>
          <a:lstStyle/>
          <a:p>
            <a:r>
              <a:rPr lang="en-GB" sz="2800" dirty="0" err="1" smtClean="0"/>
              <a:t>Trendlines</a:t>
            </a:r>
            <a:r>
              <a:rPr lang="en-GB" sz="2800" dirty="0" smtClean="0"/>
              <a:t> and how to use them.</a:t>
            </a:r>
            <a:endParaRPr lang="en-GB" sz="2800" dirty="0"/>
          </a:p>
        </p:txBody>
      </p:sp>
      <p:sp>
        <p:nvSpPr>
          <p:cNvPr id="5" name="TextBox 4"/>
          <p:cNvSpPr txBox="1"/>
          <p:nvPr/>
        </p:nvSpPr>
        <p:spPr>
          <a:xfrm>
            <a:off x="425354" y="878650"/>
            <a:ext cx="11341289" cy="3693319"/>
          </a:xfrm>
          <a:prstGeom prst="rect">
            <a:avLst/>
          </a:prstGeom>
          <a:noFill/>
        </p:spPr>
        <p:txBody>
          <a:bodyPr wrap="square" rtlCol="0">
            <a:spAutoFit/>
          </a:bodyPr>
          <a:lstStyle/>
          <a:p>
            <a:r>
              <a:rPr lang="en-GB" b="1" dirty="0"/>
              <a:t>Trend lines</a:t>
            </a:r>
            <a:r>
              <a:rPr lang="en-GB" dirty="0"/>
              <a:t> are probably the most common form of </a:t>
            </a:r>
            <a:r>
              <a:rPr lang="en-GB" dirty="0">
                <a:hlinkClick r:id="rId2"/>
              </a:rPr>
              <a:t>technical analysis</a:t>
            </a:r>
            <a:r>
              <a:rPr lang="en-GB" dirty="0"/>
              <a:t> in </a:t>
            </a:r>
            <a:r>
              <a:rPr lang="en-GB" dirty="0">
                <a:hlinkClick r:id="rId3"/>
              </a:rPr>
              <a:t>forex trading</a:t>
            </a:r>
            <a:r>
              <a:rPr lang="en-GB" dirty="0"/>
              <a:t>.</a:t>
            </a:r>
          </a:p>
          <a:p>
            <a:r>
              <a:rPr lang="en-GB" dirty="0"/>
              <a:t>They are probably one of the most underutilized ones as well.</a:t>
            </a:r>
          </a:p>
          <a:p>
            <a:r>
              <a:rPr lang="en-GB" dirty="0"/>
              <a:t>If drawn correctly, they can be as accurate as any other method.</a:t>
            </a:r>
          </a:p>
          <a:p>
            <a:r>
              <a:rPr lang="en-GB" dirty="0"/>
              <a:t>Unfortunately, most forex traders don’t draw them correctly or try to make the line fit the market instead of the other way around</a:t>
            </a:r>
            <a:r>
              <a:rPr lang="en-GB" dirty="0" smtClean="0"/>
              <a:t>.</a:t>
            </a:r>
            <a:r>
              <a:rPr lang="en-GB" dirty="0"/>
              <a:t> In their most basic form, an </a:t>
            </a:r>
            <a:r>
              <a:rPr lang="en-GB" b="1" dirty="0"/>
              <a:t>uptrend</a:t>
            </a:r>
            <a:r>
              <a:rPr lang="en-GB" dirty="0"/>
              <a:t> line is drawn along the bottom of easily identifiable support areas (valleys).</a:t>
            </a:r>
          </a:p>
          <a:p>
            <a:r>
              <a:rPr lang="en-GB" dirty="0"/>
              <a:t>This is known as an </a:t>
            </a:r>
            <a:r>
              <a:rPr lang="en-GB" dirty="0">
                <a:hlinkClick r:id="rId4"/>
              </a:rPr>
              <a:t>ascending trend line</a:t>
            </a:r>
            <a:r>
              <a:rPr lang="en-GB" dirty="0"/>
              <a:t>.</a:t>
            </a:r>
          </a:p>
          <a:p>
            <a:r>
              <a:rPr lang="en-GB" dirty="0"/>
              <a:t>In a </a:t>
            </a:r>
            <a:r>
              <a:rPr lang="en-GB" b="1" dirty="0"/>
              <a:t>downtrend</a:t>
            </a:r>
            <a:r>
              <a:rPr lang="en-GB" dirty="0"/>
              <a:t>, the trend line is drawn along the top of easily identifiable resistance areas (peaks).</a:t>
            </a:r>
          </a:p>
          <a:p>
            <a:r>
              <a:rPr lang="en-GB" dirty="0"/>
              <a:t>This is known as a </a:t>
            </a:r>
            <a:r>
              <a:rPr lang="en-GB" dirty="0">
                <a:hlinkClick r:id="rId5"/>
              </a:rPr>
              <a:t>descending trend line</a:t>
            </a:r>
            <a:r>
              <a:rPr lang="en-GB" dirty="0"/>
              <a:t>.</a:t>
            </a:r>
          </a:p>
          <a:p>
            <a:endParaRPr lang="en-GB" dirty="0" smtClean="0"/>
          </a:p>
          <a:p>
            <a:r>
              <a:rPr lang="en-GB" dirty="0" smtClean="0">
                <a:solidFill>
                  <a:srgbClr val="FF0000"/>
                </a:solidFill>
              </a:rPr>
              <a:t>How </a:t>
            </a:r>
            <a:r>
              <a:rPr lang="en-GB" dirty="0">
                <a:solidFill>
                  <a:srgbClr val="FF0000"/>
                </a:solidFill>
              </a:rPr>
              <a:t>do you draw trend lines?</a:t>
            </a:r>
          </a:p>
          <a:p>
            <a:r>
              <a:rPr lang="en-GB" dirty="0">
                <a:solidFill>
                  <a:srgbClr val="FF0000"/>
                </a:solidFill>
              </a:rPr>
              <a:t>To draw </a:t>
            </a:r>
            <a:r>
              <a:rPr lang="en-GB" dirty="0">
                <a:solidFill>
                  <a:srgbClr val="FF0000"/>
                </a:solidFill>
                <a:hlinkClick r:id="rId6"/>
              </a:rPr>
              <a:t>forex</a:t>
            </a:r>
            <a:r>
              <a:rPr lang="en-GB" dirty="0">
                <a:solidFill>
                  <a:srgbClr val="FF0000"/>
                </a:solidFill>
              </a:rPr>
              <a:t> trend lines properly, all you have to do is locate two major tops or bottoms and connect them.</a:t>
            </a:r>
          </a:p>
          <a:p>
            <a:endParaRPr lang="en-GB" dirty="0"/>
          </a:p>
        </p:txBody>
      </p:sp>
    </p:spTree>
    <p:extLst>
      <p:ext uri="{BB962C8B-B14F-4D97-AF65-F5344CB8AC3E}">
        <p14:creationId xmlns:p14="http://schemas.microsoft.com/office/powerpoint/2010/main" val="1503626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531" y="347957"/>
            <a:ext cx="3458671" cy="800564"/>
          </a:xfrm>
        </p:spPr>
        <p:txBody>
          <a:bodyPr>
            <a:normAutofit/>
          </a:bodyPr>
          <a:lstStyle/>
          <a:p>
            <a:r>
              <a:rPr lang="en-GB" sz="2400" dirty="0" smtClean="0"/>
              <a:t>What is Spread in Forex?</a:t>
            </a:r>
            <a:endParaRPr lang="en-GB" sz="2400" dirty="0"/>
          </a:p>
        </p:txBody>
      </p:sp>
      <p:sp>
        <p:nvSpPr>
          <p:cNvPr id="3" name="Content Placeholder 2"/>
          <p:cNvSpPr>
            <a:spLocks noGrp="1"/>
          </p:cNvSpPr>
          <p:nvPr>
            <p:ph idx="1"/>
          </p:nvPr>
        </p:nvSpPr>
        <p:spPr>
          <a:xfrm>
            <a:off x="453154" y="1064974"/>
            <a:ext cx="10682161" cy="2406510"/>
          </a:xfrm>
        </p:spPr>
        <p:txBody>
          <a:bodyPr>
            <a:normAutofit/>
          </a:bodyPr>
          <a:lstStyle/>
          <a:p>
            <a:r>
              <a:rPr lang="en-GB" sz="1800" cap="all" dirty="0"/>
              <a:t>KEY TAKEAWAYS</a:t>
            </a:r>
          </a:p>
          <a:p>
            <a:r>
              <a:rPr lang="en-GB" sz="1800" dirty="0"/>
              <a:t>The forex spread is the difference between a forex broker's sell rate and buy rate when exchanging or trading currencies.</a:t>
            </a:r>
          </a:p>
          <a:p>
            <a:r>
              <a:rPr lang="en-GB" sz="1800" dirty="0"/>
              <a:t>Spreads can be narrower or wider, depending on the currency involved, the time of day a trade is initiated, and economic conditions.</a:t>
            </a:r>
          </a:p>
          <a:p>
            <a:r>
              <a:rPr lang="en-GB" sz="1800" dirty="0"/>
              <a:t>Brokers can add to or widen their bid-ask spread, meaning an investor would pay more when buying and receive less when selling.</a:t>
            </a:r>
          </a:p>
        </p:txBody>
      </p:sp>
    </p:spTree>
    <p:extLst>
      <p:ext uri="{BB962C8B-B14F-4D97-AF65-F5344CB8AC3E}">
        <p14:creationId xmlns:p14="http://schemas.microsoft.com/office/powerpoint/2010/main" val="2418198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224" y="187757"/>
            <a:ext cx="11321265" cy="4295231"/>
          </a:xfrm>
          <a:prstGeom prst="rect">
            <a:avLst/>
          </a:prstGeom>
        </p:spPr>
      </p:pic>
    </p:spTree>
    <p:extLst>
      <p:ext uri="{BB962C8B-B14F-4D97-AF65-F5344CB8AC3E}">
        <p14:creationId xmlns:p14="http://schemas.microsoft.com/office/powerpoint/2010/main" val="2800888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451" y="105196"/>
            <a:ext cx="3531499" cy="824840"/>
          </a:xfrm>
        </p:spPr>
        <p:txBody>
          <a:bodyPr>
            <a:normAutofit/>
          </a:bodyPr>
          <a:lstStyle/>
          <a:p>
            <a:r>
              <a:rPr lang="en-GB" sz="3200" dirty="0" smtClean="0"/>
              <a:t>Trend channels.</a:t>
            </a:r>
            <a:endParaRPr lang="en-GB" sz="3200" dirty="0"/>
          </a:p>
        </p:txBody>
      </p:sp>
      <p:sp>
        <p:nvSpPr>
          <p:cNvPr id="3" name="Content Placeholder 2"/>
          <p:cNvSpPr>
            <a:spLocks noGrp="1"/>
          </p:cNvSpPr>
          <p:nvPr>
            <p:ph idx="1"/>
          </p:nvPr>
        </p:nvSpPr>
        <p:spPr>
          <a:xfrm>
            <a:off x="579254" y="911226"/>
            <a:ext cx="11356497" cy="2123288"/>
          </a:xfrm>
        </p:spPr>
        <p:txBody>
          <a:bodyPr>
            <a:normAutofit/>
          </a:bodyPr>
          <a:lstStyle/>
          <a:p>
            <a:r>
              <a:rPr lang="en-GB" sz="1100" dirty="0"/>
              <a:t>If we take this trend line theory one step further and draw a parallel line at the same angle of the uptrend or downtrend, we will have created a </a:t>
            </a:r>
            <a:r>
              <a:rPr lang="en-GB" sz="1100" b="1" dirty="0"/>
              <a:t>channel</a:t>
            </a:r>
            <a:r>
              <a:rPr lang="en-GB" sz="1100" dirty="0"/>
              <a:t>.</a:t>
            </a:r>
          </a:p>
          <a:p>
            <a:r>
              <a:rPr lang="en-GB" sz="1100" dirty="0"/>
              <a:t>No, we’re not talking about ESPN, National Geographic Channel, or Cartoon Network.</a:t>
            </a:r>
          </a:p>
          <a:p>
            <a:r>
              <a:rPr lang="en-GB" sz="1100" dirty="0"/>
              <a:t>These channels aren’t television channels, they’re </a:t>
            </a:r>
            <a:r>
              <a:rPr lang="en-GB" sz="1100" b="1" dirty="0"/>
              <a:t>trend channels,</a:t>
            </a:r>
            <a:r>
              <a:rPr lang="en-GB" sz="1100" dirty="0"/>
              <a:t> sometimes also called </a:t>
            </a:r>
            <a:r>
              <a:rPr lang="en-GB" sz="1100" b="1" dirty="0"/>
              <a:t>price channels</a:t>
            </a:r>
            <a:r>
              <a:rPr lang="en-GB" sz="1100" dirty="0"/>
              <a:t>.</a:t>
            </a:r>
          </a:p>
          <a:p>
            <a:r>
              <a:rPr lang="en-GB" sz="1100" dirty="0"/>
              <a:t>Still, this doesn’t mean that you should walk away like it’s a commercial break. Channels can be just as exciting to watch as Tiger King or Keeping Up with the Kardashians!</a:t>
            </a:r>
          </a:p>
          <a:p>
            <a:r>
              <a:rPr lang="en-GB" sz="1100" dirty="0">
                <a:hlinkClick r:id="rId2"/>
              </a:rPr>
              <a:t>Trend channels</a:t>
            </a:r>
            <a:r>
              <a:rPr lang="en-GB" sz="1100" dirty="0"/>
              <a:t> are just another tool in </a:t>
            </a:r>
            <a:r>
              <a:rPr lang="en-GB" sz="1100" dirty="0">
                <a:hlinkClick r:id="rId3" tooltip="Technical Analysis"/>
              </a:rPr>
              <a:t>technical analysis</a:t>
            </a:r>
            <a:r>
              <a:rPr lang="en-GB" sz="1100" dirty="0"/>
              <a:t> which can be used to determine good places to buy or sell.</a:t>
            </a:r>
          </a:p>
          <a:p>
            <a:r>
              <a:rPr lang="en-GB" sz="1100" dirty="0"/>
              <a:t>The </a:t>
            </a:r>
            <a:r>
              <a:rPr lang="en-GB" sz="1100" b="1" dirty="0"/>
              <a:t>upper trend line marks resistance</a:t>
            </a:r>
            <a:r>
              <a:rPr lang="en-GB" sz="1100" dirty="0"/>
              <a:t> and the </a:t>
            </a:r>
            <a:r>
              <a:rPr lang="en-GB" sz="1100" b="1" dirty="0"/>
              <a:t>lower trend line marks support</a:t>
            </a:r>
            <a:r>
              <a:rPr lang="en-GB" sz="1100" dirty="0"/>
              <a:t>. So both the tops and bottoms of channels represent potential areas of </a:t>
            </a:r>
            <a:r>
              <a:rPr lang="en-GB" sz="1100" dirty="0">
                <a:hlinkClick r:id="rId4"/>
              </a:rPr>
              <a:t>support</a:t>
            </a:r>
            <a:r>
              <a:rPr lang="en-GB" sz="1100" dirty="0"/>
              <a:t> or </a:t>
            </a:r>
            <a:r>
              <a:rPr lang="en-GB" sz="1100" dirty="0">
                <a:hlinkClick r:id="rId5"/>
              </a:rPr>
              <a:t>resistance</a:t>
            </a:r>
            <a:r>
              <a:rPr lang="en-GB" sz="1100" dirty="0"/>
              <a:t>.</a:t>
            </a:r>
          </a:p>
          <a:p>
            <a:r>
              <a:rPr lang="en-GB" sz="1100" dirty="0"/>
              <a:t>Trend channels with a </a:t>
            </a:r>
            <a:r>
              <a:rPr lang="en-GB" sz="1100" b="1" dirty="0"/>
              <a:t>negative slope</a:t>
            </a:r>
            <a:r>
              <a:rPr lang="en-GB" sz="1100" dirty="0"/>
              <a:t> (down) are considered </a:t>
            </a:r>
            <a:r>
              <a:rPr lang="en-GB" sz="1100" b="1" dirty="0"/>
              <a:t>bearish</a:t>
            </a:r>
            <a:r>
              <a:rPr lang="en-GB" sz="1100" dirty="0"/>
              <a:t> and those with a </a:t>
            </a:r>
            <a:r>
              <a:rPr lang="en-GB" sz="1100" b="1" dirty="0"/>
              <a:t>positive slope</a:t>
            </a:r>
            <a:r>
              <a:rPr lang="en-GB" sz="1100" dirty="0"/>
              <a:t> (up) are considered </a:t>
            </a:r>
            <a:r>
              <a:rPr lang="en-GB" sz="1100" b="1" dirty="0"/>
              <a:t>bullish.</a:t>
            </a:r>
            <a:endParaRPr lang="en-GB" sz="1100" dirty="0"/>
          </a:p>
        </p:txBody>
      </p:sp>
      <p:pic>
        <p:nvPicPr>
          <p:cNvPr id="8194" name="Picture 2" descr="Trend channel indicator – Definition and trading strategy in IQ Op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2871" y="2816028"/>
            <a:ext cx="8924925" cy="3900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4234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GB" b="1" dirty="0"/>
              <a:t>To create an up (ascending) channel</a:t>
            </a:r>
            <a:r>
              <a:rPr lang="en-GB" dirty="0"/>
              <a:t>, simply draw a parallel line at the same angle as an uptrend line and then move that line to position where it touches the most recent peak. This should be done at the same time you create the trend line.</a:t>
            </a:r>
          </a:p>
          <a:p>
            <a:r>
              <a:rPr lang="en-GB" b="1" dirty="0"/>
              <a:t>To create a down (descending) channel</a:t>
            </a:r>
            <a:r>
              <a:rPr lang="en-GB" dirty="0"/>
              <a:t>, simply draw a parallel line at the same angle as the downtrend line and then move that line to a position where it touches the most recent valley. This should be done at the same time you create the trend line.</a:t>
            </a:r>
          </a:p>
          <a:p>
            <a:r>
              <a:rPr lang="en-GB" dirty="0"/>
              <a:t>When prices hit the LOWER trend line, this may be used as a </a:t>
            </a:r>
            <a:r>
              <a:rPr lang="en-GB" b="1" dirty="0"/>
              <a:t>buying</a:t>
            </a:r>
            <a:r>
              <a:rPr lang="en-GB" dirty="0"/>
              <a:t> area.</a:t>
            </a:r>
          </a:p>
          <a:p>
            <a:r>
              <a:rPr lang="en-GB" dirty="0"/>
              <a:t>When prices hit the UPPER trend line, this may be used as a </a:t>
            </a:r>
            <a:r>
              <a:rPr lang="en-GB" b="1" dirty="0"/>
              <a:t>selling</a:t>
            </a:r>
            <a:r>
              <a:rPr lang="en-GB" dirty="0"/>
              <a:t> area.</a:t>
            </a:r>
          </a:p>
        </p:txBody>
      </p:sp>
    </p:spTree>
    <p:extLst>
      <p:ext uri="{BB962C8B-B14F-4D97-AF65-F5344CB8AC3E}">
        <p14:creationId xmlns:p14="http://schemas.microsoft.com/office/powerpoint/2010/main" val="3732831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519" y="380326"/>
            <a:ext cx="3968469" cy="792472"/>
          </a:xfrm>
        </p:spPr>
        <p:txBody>
          <a:bodyPr>
            <a:normAutofit/>
          </a:bodyPr>
          <a:lstStyle/>
          <a:p>
            <a:r>
              <a:rPr lang="en-GB" sz="2400" dirty="0" smtClean="0"/>
              <a:t>Types of trend channels.</a:t>
            </a:r>
            <a:endParaRPr lang="en-GB" sz="2400" dirty="0"/>
          </a:p>
        </p:txBody>
      </p:sp>
      <p:sp>
        <p:nvSpPr>
          <p:cNvPr id="3" name="Content Placeholder 2"/>
          <p:cNvSpPr>
            <a:spLocks noGrp="1"/>
          </p:cNvSpPr>
          <p:nvPr>
            <p:ph idx="1"/>
          </p:nvPr>
        </p:nvSpPr>
        <p:spPr>
          <a:xfrm>
            <a:off x="372234" y="1097342"/>
            <a:ext cx="10870863" cy="4850304"/>
          </a:xfrm>
        </p:spPr>
        <p:txBody>
          <a:bodyPr>
            <a:noAutofit/>
          </a:bodyPr>
          <a:lstStyle/>
          <a:p>
            <a:r>
              <a:rPr lang="en-GB" sz="1200" dirty="0"/>
              <a:t>Types of Trend Channels</a:t>
            </a:r>
          </a:p>
          <a:p>
            <a:r>
              <a:rPr lang="en-GB" sz="1200" dirty="0"/>
              <a:t>There are three types of channels:</a:t>
            </a:r>
          </a:p>
          <a:p>
            <a:r>
              <a:rPr lang="en-GB" sz="1200" dirty="0">
                <a:hlinkClick r:id="rId2"/>
              </a:rPr>
              <a:t>Ascending channel</a:t>
            </a:r>
            <a:r>
              <a:rPr lang="en-GB" sz="1200" dirty="0"/>
              <a:t> (higher highs and higher lows)</a:t>
            </a:r>
          </a:p>
          <a:p>
            <a:r>
              <a:rPr lang="en-GB" sz="1200" dirty="0">
                <a:hlinkClick r:id="rId3"/>
              </a:rPr>
              <a:t>Descending channel</a:t>
            </a:r>
            <a:r>
              <a:rPr lang="en-GB" sz="1200" dirty="0"/>
              <a:t> (lower highs and lower lows)</a:t>
            </a:r>
          </a:p>
          <a:p>
            <a:r>
              <a:rPr lang="en-GB" sz="1200" dirty="0">
                <a:hlinkClick r:id="rId4"/>
              </a:rPr>
              <a:t>Horizontal channel</a:t>
            </a:r>
            <a:r>
              <a:rPr lang="en-GB" sz="1200" dirty="0"/>
              <a:t> (ranging)</a:t>
            </a:r>
          </a:p>
          <a:p>
            <a:r>
              <a:rPr lang="en-GB" sz="1200" dirty="0"/>
              <a:t>Some traders prefer to use the terms “rising channel” for an ascending channel and “falling channel” for a descending channel. Most likely, </a:t>
            </a:r>
            <a:r>
              <a:rPr lang="en-GB" sz="1200" dirty="0" err="1"/>
              <a:t>Millenials</a:t>
            </a:r>
            <a:r>
              <a:rPr lang="en-GB" sz="1200" dirty="0"/>
              <a:t>.</a:t>
            </a:r>
          </a:p>
          <a:p>
            <a:r>
              <a:rPr lang="en-GB" sz="1200" dirty="0"/>
              <a:t>Important things to remember about drawing trend channels:</a:t>
            </a:r>
          </a:p>
          <a:p>
            <a:r>
              <a:rPr lang="en-GB" sz="1200" dirty="0"/>
              <a:t>When constructing a trend channel, both </a:t>
            </a:r>
            <a:r>
              <a:rPr lang="en-GB" sz="1200" dirty="0">
                <a:hlinkClick r:id="rId5"/>
              </a:rPr>
              <a:t>trend lines</a:t>
            </a:r>
            <a:r>
              <a:rPr lang="en-GB" sz="1200" dirty="0"/>
              <a:t> must be parallel to each other.</a:t>
            </a:r>
          </a:p>
          <a:p>
            <a:r>
              <a:rPr lang="en-GB" sz="1200" dirty="0"/>
              <a:t>Generally, the </a:t>
            </a:r>
            <a:r>
              <a:rPr lang="en-GB" sz="1200" b="1" dirty="0"/>
              <a:t>bottom</a:t>
            </a:r>
            <a:r>
              <a:rPr lang="en-GB" sz="1200" dirty="0"/>
              <a:t> of the trend channel is considered a “</a:t>
            </a:r>
            <a:r>
              <a:rPr lang="en-GB" sz="1200" i="1" dirty="0"/>
              <a:t>buy</a:t>
            </a:r>
            <a:r>
              <a:rPr lang="en-GB" sz="1200" dirty="0"/>
              <a:t> zone” while the </a:t>
            </a:r>
            <a:r>
              <a:rPr lang="en-GB" sz="1200" b="1" dirty="0"/>
              <a:t>top</a:t>
            </a:r>
            <a:r>
              <a:rPr lang="en-GB" sz="1200" dirty="0"/>
              <a:t> of the trend channel is considered a “</a:t>
            </a:r>
            <a:r>
              <a:rPr lang="en-GB" sz="1200" i="1" dirty="0"/>
              <a:t>sell</a:t>
            </a:r>
            <a:r>
              <a:rPr lang="en-GB" sz="1200" dirty="0"/>
              <a:t> zone”.</a:t>
            </a:r>
          </a:p>
          <a:p>
            <a:r>
              <a:rPr lang="en-GB" sz="1200" dirty="0"/>
              <a:t>Like in drawing </a:t>
            </a:r>
            <a:r>
              <a:rPr lang="en-GB" sz="1200" dirty="0">
                <a:hlinkClick r:id="rId6"/>
              </a:rPr>
              <a:t>trend lines</a:t>
            </a:r>
            <a:r>
              <a:rPr lang="en-GB" sz="1200" dirty="0"/>
              <a:t>, </a:t>
            </a:r>
            <a:r>
              <a:rPr lang="en-GB" sz="1200" b="1" dirty="0"/>
              <a:t>DO NOT EVER</a:t>
            </a:r>
            <a:r>
              <a:rPr lang="en-GB" sz="1200" dirty="0"/>
              <a:t> force the price to the channels that you draw!</a:t>
            </a:r>
          </a:p>
          <a:p>
            <a:r>
              <a:rPr lang="en-GB" sz="1200" dirty="0"/>
              <a:t>A channel boundary that is sloping at one angle while the corresponding channel boundary is sloping at a </a:t>
            </a:r>
            <a:r>
              <a:rPr lang="en-GB" sz="1200" i="1" dirty="0"/>
              <a:t>different </a:t>
            </a:r>
            <a:r>
              <a:rPr lang="en-GB" sz="1200" dirty="0"/>
              <a:t>angle is not correct and could lead to bad trades.</a:t>
            </a:r>
          </a:p>
          <a:p>
            <a:r>
              <a:rPr lang="en-GB" sz="1200" dirty="0"/>
              <a:t>When this happens, this chart pattern is no longer a trend </a:t>
            </a:r>
            <a:r>
              <a:rPr lang="en-GB" sz="1200" dirty="0">
                <a:hlinkClick r:id="rId7"/>
              </a:rPr>
              <a:t>channel</a:t>
            </a:r>
            <a:r>
              <a:rPr lang="en-GB" sz="1200" dirty="0"/>
              <a:t> but a </a:t>
            </a:r>
            <a:r>
              <a:rPr lang="en-GB" sz="1200" b="1" dirty="0">
                <a:hlinkClick r:id="rId8"/>
              </a:rPr>
              <a:t>triangle</a:t>
            </a:r>
            <a:r>
              <a:rPr lang="en-GB" sz="1200" dirty="0"/>
              <a:t>. (which you will learn about more later).</a:t>
            </a:r>
          </a:p>
          <a:p>
            <a:r>
              <a:rPr lang="en-GB" sz="1200" dirty="0"/>
              <a:t>That said, trend channels don’t have to be </a:t>
            </a:r>
            <a:r>
              <a:rPr lang="en-GB" sz="1200" i="1" dirty="0"/>
              <a:t>completely</a:t>
            </a:r>
            <a:r>
              <a:rPr lang="en-GB" sz="1200" dirty="0"/>
              <a:t> parallel. Nor does 100% of price action have to fit within the channel.</a:t>
            </a:r>
          </a:p>
          <a:p>
            <a:r>
              <a:rPr lang="en-GB" sz="1200" dirty="0"/>
              <a:t>A common mistake many traders make is that they </a:t>
            </a:r>
            <a:r>
              <a:rPr lang="en-GB" sz="1200" b="1" dirty="0"/>
              <a:t>only look for textbook price patterns</a:t>
            </a:r>
            <a:r>
              <a:rPr lang="en-GB" sz="1200" dirty="0"/>
              <a:t>.</a:t>
            </a:r>
          </a:p>
          <a:p>
            <a:r>
              <a:rPr lang="en-GB" sz="1200" dirty="0"/>
              <a:t>They miss important information about price action and close their eyes to other important clues.</a:t>
            </a:r>
          </a:p>
          <a:p>
            <a:r>
              <a:rPr lang="en-GB" sz="1200" dirty="0"/>
              <a:t>Notice the channel drawings below…</a:t>
            </a:r>
          </a:p>
        </p:txBody>
      </p:sp>
    </p:spTree>
    <p:extLst>
      <p:ext uri="{BB962C8B-B14F-4D97-AF65-F5344CB8AC3E}">
        <p14:creationId xmlns:p14="http://schemas.microsoft.com/office/powerpoint/2010/main" val="1420794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364" y="177422"/>
            <a:ext cx="11682484" cy="6299792"/>
          </a:xfrm>
        </p:spPr>
      </p:pic>
    </p:spTree>
    <p:extLst>
      <p:ext uri="{BB962C8B-B14F-4D97-AF65-F5344CB8AC3E}">
        <p14:creationId xmlns:p14="http://schemas.microsoft.com/office/powerpoint/2010/main" val="2444817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management</a:t>
            </a:r>
            <a:endParaRPr lang="en-GB" dirty="0"/>
          </a:p>
        </p:txBody>
      </p:sp>
      <p:sp>
        <p:nvSpPr>
          <p:cNvPr id="4" name="Down Arrow 3"/>
          <p:cNvSpPr/>
          <p:nvPr/>
        </p:nvSpPr>
        <p:spPr>
          <a:xfrm>
            <a:off x="1132885" y="2128205"/>
            <a:ext cx="2160573" cy="33501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449840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162" y="113289"/>
            <a:ext cx="6298976" cy="671092"/>
          </a:xfrm>
        </p:spPr>
        <p:txBody>
          <a:bodyPr>
            <a:noAutofit/>
          </a:bodyPr>
          <a:lstStyle/>
          <a:p>
            <a:r>
              <a:rPr lang="en-US" sz="2400" b="1" dirty="0" smtClean="0"/>
              <a:t>Stop losses , when trading uptrend channels</a:t>
            </a:r>
            <a:endParaRPr lang="en-GB" sz="2400" b="1"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196" y="1076830"/>
            <a:ext cx="10751366" cy="5558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30905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82" y="169933"/>
            <a:ext cx="6954430" cy="735828"/>
          </a:xfrm>
        </p:spPr>
        <p:txBody>
          <a:bodyPr>
            <a:normAutofit/>
          </a:bodyPr>
          <a:lstStyle/>
          <a:p>
            <a:r>
              <a:rPr lang="en-US" sz="2400" b="1" dirty="0" smtClean="0"/>
              <a:t>Stop losses when trading downtrend channels</a:t>
            </a:r>
            <a:endParaRPr lang="en-GB" sz="2400" b="1"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441" y="933576"/>
            <a:ext cx="10306303" cy="5515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40426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to fundamental analysis:</a:t>
            </a:r>
            <a:endParaRPr lang="en-GB" dirty="0"/>
          </a:p>
        </p:txBody>
      </p:sp>
      <p:sp>
        <p:nvSpPr>
          <p:cNvPr id="4" name="Down Arrow 3"/>
          <p:cNvSpPr/>
          <p:nvPr/>
        </p:nvSpPr>
        <p:spPr>
          <a:xfrm>
            <a:off x="1383738" y="2055377"/>
            <a:ext cx="2702740" cy="39327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911763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4338" y="226577"/>
            <a:ext cx="8547887" cy="1477328"/>
          </a:xfrm>
          <a:prstGeom prst="rect">
            <a:avLst/>
          </a:prstGeom>
        </p:spPr>
        <p:txBody>
          <a:bodyPr wrap="square">
            <a:spAutoFit/>
          </a:bodyPr>
          <a:lstStyle/>
          <a:p>
            <a:r>
              <a:rPr lang="en-US" b="1" dirty="0"/>
              <a:t>FUNDAMENTAL ANALYSIS</a:t>
            </a:r>
          </a:p>
          <a:p>
            <a:r>
              <a:rPr lang="en-US" dirty="0"/>
              <a:t>Equities or commodities are valued by their intrinsic strength on an absolute basis, while foreign exchange is valued by the relative strength of one currency with respect to another. Some of the economic indicators that fall into the realm of fundamental analysis are interest rates, employment reports, and inflation reports, among others.</a:t>
            </a:r>
          </a:p>
        </p:txBody>
      </p:sp>
      <p:sp>
        <p:nvSpPr>
          <p:cNvPr id="5" name="Rectangle 4"/>
          <p:cNvSpPr/>
          <p:nvPr/>
        </p:nvSpPr>
        <p:spPr>
          <a:xfrm>
            <a:off x="159143" y="1798343"/>
            <a:ext cx="6096000" cy="2031325"/>
          </a:xfrm>
          <a:prstGeom prst="rect">
            <a:avLst/>
          </a:prstGeom>
        </p:spPr>
        <p:txBody>
          <a:bodyPr>
            <a:spAutoFit/>
          </a:bodyPr>
          <a:lstStyle/>
          <a:p>
            <a:r>
              <a:rPr lang="en-US" b="1" dirty="0"/>
              <a:t>WHAT IS FUNDAMENTAL ANALYSIS?</a:t>
            </a:r>
          </a:p>
          <a:p>
            <a:r>
              <a:rPr lang="en-US" dirty="0"/>
              <a:t>Trading on the fundamentals – also referred to as trading the news – is the study of news events and economic statistics to determine trading opportunities. Referred to as fundamentalists, these traders pay close attention to changes in economic indicators such as interest rates, employment rates, and inflation.</a:t>
            </a:r>
          </a:p>
        </p:txBody>
      </p:sp>
    </p:spTree>
    <p:extLst>
      <p:ext uri="{BB962C8B-B14F-4D97-AF65-F5344CB8AC3E}">
        <p14:creationId xmlns:p14="http://schemas.microsoft.com/office/powerpoint/2010/main" val="2103669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016" y="331773"/>
            <a:ext cx="3054069" cy="630631"/>
          </a:xfrm>
        </p:spPr>
        <p:txBody>
          <a:bodyPr>
            <a:normAutofit/>
          </a:bodyPr>
          <a:lstStyle/>
          <a:p>
            <a:r>
              <a:rPr lang="en-GB" sz="2000" dirty="0" smtClean="0"/>
              <a:t>What is Leverage in Forex</a:t>
            </a:r>
            <a:endParaRPr lang="en-GB" sz="2000" dirty="0"/>
          </a:p>
        </p:txBody>
      </p:sp>
      <p:sp>
        <p:nvSpPr>
          <p:cNvPr id="3" name="Content Placeholder 2"/>
          <p:cNvSpPr>
            <a:spLocks noGrp="1"/>
          </p:cNvSpPr>
          <p:nvPr>
            <p:ph idx="1"/>
          </p:nvPr>
        </p:nvSpPr>
        <p:spPr>
          <a:xfrm>
            <a:off x="501707" y="854581"/>
            <a:ext cx="10754989" cy="1556846"/>
          </a:xfrm>
        </p:spPr>
        <p:txBody>
          <a:bodyPr>
            <a:normAutofit/>
          </a:bodyPr>
          <a:lstStyle/>
          <a:p>
            <a:r>
              <a:rPr lang="en-GB" sz="2000" b="1" dirty="0"/>
              <a:t>Leverage</a:t>
            </a:r>
            <a:r>
              <a:rPr lang="en-GB" sz="2000" dirty="0"/>
              <a:t> is a </a:t>
            </a:r>
            <a:r>
              <a:rPr lang="en-GB" sz="2000" b="1" dirty="0"/>
              <a:t>trading</a:t>
            </a:r>
            <a:r>
              <a:rPr lang="en-GB" sz="2000" dirty="0"/>
              <a:t> mechanism investors can use to increase their exposure to the market by allowing them to pay less than the full amount of the investment. Consequently using </a:t>
            </a:r>
            <a:r>
              <a:rPr lang="en-GB" sz="2000" b="1" dirty="0"/>
              <a:t>leverage</a:t>
            </a:r>
            <a:r>
              <a:rPr lang="en-GB" sz="2000" dirty="0"/>
              <a:t> in a stock transaction, allows a trader to take on a greater position in a stock without having to pay the full purchase price.</a:t>
            </a:r>
          </a:p>
        </p:txBody>
      </p:sp>
    </p:spTree>
    <p:extLst>
      <p:ext uri="{BB962C8B-B14F-4D97-AF65-F5344CB8AC3E}">
        <p14:creationId xmlns:p14="http://schemas.microsoft.com/office/powerpoint/2010/main" val="5886051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41" y="210225"/>
            <a:ext cx="11696700" cy="567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2689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992" y="121380"/>
            <a:ext cx="4842409" cy="719644"/>
          </a:xfrm>
        </p:spPr>
        <p:txBody>
          <a:bodyPr>
            <a:normAutofit/>
          </a:bodyPr>
          <a:lstStyle/>
          <a:p>
            <a:r>
              <a:rPr lang="en-GB" sz="2400" dirty="0" smtClean="0"/>
              <a:t>What is a </a:t>
            </a:r>
            <a:r>
              <a:rPr lang="en-GB" sz="2400" dirty="0"/>
              <a:t>m</a:t>
            </a:r>
            <a:r>
              <a:rPr lang="en-GB" sz="2400" dirty="0" smtClean="0"/>
              <a:t>ini and micro Lot in Forex</a:t>
            </a:r>
            <a:endParaRPr lang="en-GB" sz="2400" dirty="0"/>
          </a:p>
        </p:txBody>
      </p:sp>
      <p:sp>
        <p:nvSpPr>
          <p:cNvPr id="3" name="Content Placeholder 2"/>
          <p:cNvSpPr>
            <a:spLocks noGrp="1"/>
          </p:cNvSpPr>
          <p:nvPr>
            <p:ph idx="1"/>
          </p:nvPr>
        </p:nvSpPr>
        <p:spPr>
          <a:xfrm>
            <a:off x="401230" y="733200"/>
            <a:ext cx="10515600" cy="4351338"/>
          </a:xfrm>
        </p:spPr>
        <p:txBody>
          <a:bodyPr>
            <a:normAutofit/>
          </a:bodyPr>
          <a:lstStyle/>
          <a:p>
            <a:r>
              <a:rPr lang="en-GB" sz="2000" dirty="0"/>
              <a:t>What Is a Mini Lot?</a:t>
            </a:r>
          </a:p>
          <a:p>
            <a:r>
              <a:rPr lang="en-GB" sz="2000" dirty="0"/>
              <a:t>A mini lot is a currency </a:t>
            </a:r>
            <a:r>
              <a:rPr lang="en-GB" sz="2000" u="sng" dirty="0">
                <a:hlinkClick r:id="rId2"/>
              </a:rPr>
              <a:t>trading lot size</a:t>
            </a:r>
            <a:r>
              <a:rPr lang="en-GB" sz="2000" dirty="0"/>
              <a:t> that is one-tenth the size of a standard lot of 100,000 units—or 10,000 units. One </a:t>
            </a:r>
            <a:r>
              <a:rPr lang="en-GB" sz="2000" u="sng" dirty="0">
                <a:hlinkClick r:id="rId3"/>
              </a:rPr>
              <a:t>pip</a:t>
            </a:r>
            <a:r>
              <a:rPr lang="en-GB" sz="2000" dirty="0"/>
              <a:t> of a currency pair based in U.S. dollars is equal to $1.00 when trading a mini lot, compared to $10.00 when trading a standard lot. Mini lots are common lot sizes in </a:t>
            </a:r>
            <a:r>
              <a:rPr lang="en-GB" sz="2000" u="sng" dirty="0">
                <a:hlinkClick r:id="rId4"/>
              </a:rPr>
              <a:t>forex mini accounts</a:t>
            </a:r>
            <a:r>
              <a:rPr lang="en-GB" sz="2000" dirty="0"/>
              <a:t> that can be opened with some forex broker dealers.</a:t>
            </a:r>
          </a:p>
          <a:p>
            <a:r>
              <a:rPr lang="en-GB" sz="2000" dirty="0"/>
              <a:t>Understanding Mini Lots</a:t>
            </a:r>
          </a:p>
          <a:p>
            <a:r>
              <a:rPr lang="en-GB" sz="2000" dirty="0"/>
              <a:t>Mini lots are commonly used by beginners that are new to the market and learning how to trade. Since price movements in mini lots have a much smaller P&amp;L impact, the </a:t>
            </a:r>
            <a:r>
              <a:rPr lang="en-GB" sz="2000" u="sng" dirty="0">
                <a:hlinkClick r:id="rId5"/>
              </a:rPr>
              <a:t>volatility</a:t>
            </a:r>
            <a:r>
              <a:rPr lang="en-GB" sz="2000" dirty="0"/>
              <a:t> on open positions is lesser and traders don't require as much capital in their accounts. New traders can start with as little as $100 with a mini account rather than having to fund $1,000 or $10,000 into a standard account.</a:t>
            </a:r>
          </a:p>
        </p:txBody>
      </p:sp>
    </p:spTree>
    <p:extLst>
      <p:ext uri="{BB962C8B-B14F-4D97-AF65-F5344CB8AC3E}">
        <p14:creationId xmlns:p14="http://schemas.microsoft.com/office/powerpoint/2010/main" val="2826111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0"/>
            <a:ext cx="10515600" cy="6176963"/>
          </a:xfrm>
        </p:spPr>
        <p:txBody>
          <a:bodyPr>
            <a:normAutofit/>
          </a:bodyPr>
          <a:lstStyle/>
          <a:p>
            <a:pPr marL="0" indent="0">
              <a:buNone/>
            </a:pPr>
            <a:r>
              <a:rPr lang="en-GB" dirty="0"/>
              <a:t>What Is a Micro-Lot?</a:t>
            </a:r>
          </a:p>
          <a:p>
            <a:r>
              <a:rPr lang="en-GB" sz="1900" dirty="0"/>
              <a:t>A micro-lot is 1,000 units of the </a:t>
            </a:r>
            <a:r>
              <a:rPr lang="en-GB" sz="1900" u="sng" dirty="0">
                <a:hlinkClick r:id="rId2"/>
              </a:rPr>
              <a:t>base currency</a:t>
            </a:r>
            <a:r>
              <a:rPr lang="en-GB" sz="1900" dirty="0"/>
              <a:t> in a </a:t>
            </a:r>
            <a:r>
              <a:rPr lang="en-GB" sz="1900" u="sng" dirty="0">
                <a:hlinkClick r:id="rId3"/>
              </a:rPr>
              <a:t>forex</a:t>
            </a:r>
            <a:r>
              <a:rPr lang="en-GB" sz="1900" dirty="0"/>
              <a:t> trade. The base currency is the first currency in a </a:t>
            </a:r>
            <a:r>
              <a:rPr lang="en-GB" sz="1900" u="sng" dirty="0">
                <a:hlinkClick r:id="rId4"/>
              </a:rPr>
              <a:t>pair</a:t>
            </a:r>
            <a:r>
              <a:rPr lang="en-GB" sz="1900" dirty="0"/>
              <a:t> or the currency that the investors buys or sells. Trading in micro-lots enables traders to trade in small increments.</a:t>
            </a:r>
          </a:p>
          <a:p>
            <a:r>
              <a:rPr lang="en-GB" sz="1900" dirty="0"/>
              <a:t>Forex traders can also trade in </a:t>
            </a:r>
            <a:r>
              <a:rPr lang="en-GB" sz="1900" u="sng" dirty="0">
                <a:hlinkClick r:id="rId5"/>
              </a:rPr>
              <a:t>mini lots</a:t>
            </a:r>
            <a:r>
              <a:rPr lang="en-GB" sz="1900" dirty="0"/>
              <a:t> and </a:t>
            </a:r>
            <a:r>
              <a:rPr lang="en-GB" sz="1900" u="sng" dirty="0">
                <a:hlinkClick r:id="rId6"/>
              </a:rPr>
              <a:t>standard lots</a:t>
            </a:r>
            <a:r>
              <a:rPr lang="en-GB" sz="1900" dirty="0"/>
              <a:t>.</a:t>
            </a:r>
          </a:p>
          <a:p>
            <a:r>
              <a:rPr lang="en-GB" sz="1900" cap="all" dirty="0"/>
              <a:t>KEY TAKEAWAYS</a:t>
            </a:r>
          </a:p>
          <a:p>
            <a:r>
              <a:rPr lang="en-GB" sz="1900" dirty="0"/>
              <a:t>A micro lot is 1,000 units of the base currency in a currency pair.</a:t>
            </a:r>
          </a:p>
          <a:p>
            <a:r>
              <a:rPr lang="en-GB" sz="1900" dirty="0"/>
              <a:t>A micro lot allows for smaller positions and/or greater fine-tuning of position sizes than a mini or standard lot.</a:t>
            </a:r>
          </a:p>
          <a:p>
            <a:r>
              <a:rPr lang="en-GB" sz="1900" dirty="0"/>
              <a:t>Other lot sizes include </a:t>
            </a:r>
            <a:r>
              <a:rPr lang="en-GB" sz="1900" dirty="0" err="1"/>
              <a:t>nano</a:t>
            </a:r>
            <a:r>
              <a:rPr lang="en-GB" sz="1900" dirty="0"/>
              <a:t> lots (100 units), mini lots (10,000 units), and standard lots (100,000 units).</a:t>
            </a:r>
          </a:p>
          <a:p>
            <a:r>
              <a:rPr lang="en-GB" sz="1900" dirty="0"/>
              <a:t>Understanding the Micro-Lot</a:t>
            </a:r>
          </a:p>
          <a:p>
            <a:r>
              <a:rPr lang="en-GB" sz="1900" dirty="0"/>
              <a:t>When an investor places an order for a micro lot, this means they have placed an order for 1,000 units of the currency being bought or sold. For example, in the </a:t>
            </a:r>
            <a:r>
              <a:rPr lang="en-GB" sz="1900" u="sng" dirty="0">
                <a:hlinkClick r:id="rId7"/>
              </a:rPr>
              <a:t>EUR/USD</a:t>
            </a:r>
            <a:r>
              <a:rPr lang="en-GB" sz="1900" dirty="0"/>
              <a:t> (euro versus the U.S. dollar) currency pair, the euro is the base currency and the trader either buys or sells 1,000 euros.</a:t>
            </a:r>
          </a:p>
        </p:txBody>
      </p:sp>
    </p:spTree>
    <p:extLst>
      <p:ext uri="{BB962C8B-B14F-4D97-AF65-F5344CB8AC3E}">
        <p14:creationId xmlns:p14="http://schemas.microsoft.com/office/powerpoint/2010/main" val="2213650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359" y="64736"/>
            <a:ext cx="3790444" cy="881484"/>
          </a:xfrm>
        </p:spPr>
        <p:txBody>
          <a:bodyPr>
            <a:normAutofit/>
          </a:bodyPr>
          <a:lstStyle/>
          <a:p>
            <a:r>
              <a:rPr lang="en-GB" sz="2800" dirty="0" smtClean="0"/>
              <a:t>What is a candlestick.</a:t>
            </a:r>
            <a:endParaRPr lang="en-GB" sz="2800" dirty="0"/>
          </a:p>
        </p:txBody>
      </p:sp>
      <p:sp>
        <p:nvSpPr>
          <p:cNvPr id="3" name="Content Placeholder 2"/>
          <p:cNvSpPr>
            <a:spLocks noGrp="1"/>
          </p:cNvSpPr>
          <p:nvPr>
            <p:ph idx="1"/>
          </p:nvPr>
        </p:nvSpPr>
        <p:spPr>
          <a:xfrm>
            <a:off x="126100" y="749384"/>
            <a:ext cx="11324129" cy="2657363"/>
          </a:xfrm>
        </p:spPr>
        <p:txBody>
          <a:bodyPr>
            <a:normAutofit/>
          </a:bodyPr>
          <a:lstStyle/>
          <a:p>
            <a:r>
              <a:rPr lang="en-US" sz="1400" dirty="0"/>
              <a:t>A </a:t>
            </a:r>
            <a:r>
              <a:rPr lang="en-US" sz="1400" b="1" dirty="0"/>
              <a:t>candlestick chart</a:t>
            </a:r>
            <a:r>
              <a:rPr lang="en-US" sz="1400" dirty="0"/>
              <a:t> (also called </a:t>
            </a:r>
            <a:r>
              <a:rPr lang="en-US" sz="1400" b="1" dirty="0"/>
              <a:t>Japanese candlestick chart</a:t>
            </a:r>
            <a:r>
              <a:rPr lang="en-US" sz="1400" dirty="0"/>
              <a:t>) is a style of financial chart used to describe price movements of a </a:t>
            </a:r>
            <a:r>
              <a:rPr lang="en-US" sz="1400" dirty="0">
                <a:hlinkClick r:id="rId2" tooltip="Security (finance)"/>
              </a:rPr>
              <a:t>security</a:t>
            </a:r>
            <a:r>
              <a:rPr lang="en-US" sz="1400" dirty="0"/>
              <a:t>, </a:t>
            </a:r>
            <a:r>
              <a:rPr lang="en-US" sz="1400" dirty="0">
                <a:hlinkClick r:id="rId3" tooltip="Derivative (finance)"/>
              </a:rPr>
              <a:t>derivative</a:t>
            </a:r>
            <a:r>
              <a:rPr lang="en-US" sz="1400" dirty="0"/>
              <a:t>, or </a:t>
            </a:r>
            <a:r>
              <a:rPr lang="en-US" sz="1400" dirty="0">
                <a:hlinkClick r:id="rId4" tooltip="Currency"/>
              </a:rPr>
              <a:t>currency</a:t>
            </a:r>
            <a:r>
              <a:rPr lang="en-US" sz="1400" dirty="0"/>
              <a:t>. Each "candlestick" typically shows one day, thus a one-month chart may show the 20 trading days as 20 </a:t>
            </a:r>
            <a:r>
              <a:rPr lang="en-US" sz="1400" dirty="0" err="1" smtClean="0"/>
              <a:t>candlesticks.Candlestick</a:t>
            </a:r>
            <a:r>
              <a:rPr lang="en-US" sz="1400" dirty="0" smtClean="0"/>
              <a:t> </a:t>
            </a:r>
            <a:r>
              <a:rPr lang="en-US" sz="1400" dirty="0"/>
              <a:t>charts can also be built using intervals shorter or longer than one day.</a:t>
            </a:r>
          </a:p>
          <a:p>
            <a:r>
              <a:rPr lang="en-US" sz="1400" dirty="0"/>
              <a:t>It is similar to a bar chart in that each candlestick represents all four important pieces of information for that day: open and close in the thick body; high and low in the “</a:t>
            </a:r>
            <a:r>
              <a:rPr lang="en-US" sz="1400" dirty="0">
                <a:hlinkClick r:id="rId5" tooltip="Candle wick"/>
              </a:rPr>
              <a:t>candle wick</a:t>
            </a:r>
            <a:r>
              <a:rPr lang="en-US" sz="1400" dirty="0"/>
              <a:t>”. Being densely packed with information, it tends to represent </a:t>
            </a:r>
            <a:r>
              <a:rPr lang="en-US" sz="1400" dirty="0">
                <a:hlinkClick r:id="rId6" tooltip="Trading"/>
              </a:rPr>
              <a:t>trading patterns</a:t>
            </a:r>
            <a:r>
              <a:rPr lang="en-US" sz="1400" dirty="0"/>
              <a:t> over short periods of time, often a few days or a few </a:t>
            </a:r>
            <a:r>
              <a:rPr lang="en-US" sz="1400" dirty="0">
                <a:hlinkClick r:id="rId7" tooltip="Trading session (page does not exist)"/>
              </a:rPr>
              <a:t>trading sessions</a:t>
            </a:r>
            <a:r>
              <a:rPr lang="en-US" sz="1400" dirty="0" smtClean="0"/>
              <a:t>.</a:t>
            </a:r>
            <a:endParaRPr lang="en-US" sz="1400" dirty="0"/>
          </a:p>
          <a:p>
            <a:r>
              <a:rPr lang="en-US" sz="1400" dirty="0" smtClean="0"/>
              <a:t>Candlestick </a:t>
            </a:r>
            <a:r>
              <a:rPr lang="en-US" sz="1400" dirty="0"/>
              <a:t>charts are most often used in </a:t>
            </a:r>
            <a:r>
              <a:rPr lang="en-US" sz="1400" dirty="0">
                <a:hlinkClick r:id="rId8" tooltip="Technical analysis"/>
              </a:rPr>
              <a:t>technical analysis</a:t>
            </a:r>
            <a:r>
              <a:rPr lang="en-US" sz="1400" dirty="0"/>
              <a:t> of equity and currency price </a:t>
            </a:r>
            <a:r>
              <a:rPr lang="en-US" sz="1400" dirty="0" err="1" smtClean="0"/>
              <a:t>patterns.They</a:t>
            </a:r>
            <a:r>
              <a:rPr lang="en-US" sz="1400" dirty="0" smtClean="0"/>
              <a:t> </a:t>
            </a:r>
            <a:r>
              <a:rPr lang="en-US" sz="1400" dirty="0"/>
              <a:t>are visually similar to </a:t>
            </a:r>
            <a:r>
              <a:rPr lang="en-US" sz="1400" dirty="0">
                <a:hlinkClick r:id="rId9" tooltip="Box plot"/>
              </a:rPr>
              <a:t>box plots</a:t>
            </a:r>
            <a:r>
              <a:rPr lang="en-US" sz="1400" dirty="0"/>
              <a:t>, though box plots show different information</a:t>
            </a:r>
            <a:r>
              <a:rPr lang="en-US" sz="1400" dirty="0" smtClean="0"/>
              <a:t>.</a:t>
            </a:r>
            <a:endParaRPr lang="en-US" sz="1400" dirty="0"/>
          </a:p>
          <a:p>
            <a:endParaRPr lang="en-GB" dirty="0"/>
          </a:p>
        </p:txBody>
      </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644" y="3002145"/>
            <a:ext cx="2143125" cy="3588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7957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candlesticks:</a:t>
            </a:r>
            <a:endParaRPr lang="en-GB" dirty="0"/>
          </a:p>
        </p:txBody>
      </p:sp>
      <p:sp>
        <p:nvSpPr>
          <p:cNvPr id="4" name="Down Arrow 3"/>
          <p:cNvSpPr/>
          <p:nvPr/>
        </p:nvSpPr>
        <p:spPr>
          <a:xfrm>
            <a:off x="1189529" y="1780248"/>
            <a:ext cx="2370967" cy="31558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24763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861" y="417611"/>
            <a:ext cx="10814331" cy="1492110"/>
          </a:xfrm>
        </p:spPr>
        <p:txBody>
          <a:bodyPr>
            <a:normAutofit/>
          </a:bodyPr>
          <a:lstStyle/>
          <a:p>
            <a:pPr marL="0" indent="0">
              <a:buNone/>
            </a:pPr>
            <a:r>
              <a:rPr lang="en-US" sz="1800" dirty="0"/>
              <a:t>The Bullish Engulfing Candlestick Pattern is a bullish reversal pattern, usually occurring at the bottom of a downtrend. This quick introduction will teach you how to identify the pattern, and how traders use this in technical analysis.</a:t>
            </a:r>
            <a:r>
              <a:rPr lang="en-US" sz="1800" dirty="0"/>
              <a:t/>
            </a:r>
            <a:br>
              <a:rPr lang="en-US" sz="1800" dirty="0"/>
            </a:br>
            <a:r>
              <a:rPr lang="en-US" sz="1800" dirty="0"/>
              <a:t/>
            </a:r>
            <a:br>
              <a:rPr lang="en-US" sz="1800" dirty="0"/>
            </a:br>
            <a:endParaRPr lang="en-GB"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12" y="1791121"/>
            <a:ext cx="54483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8083" y="2276897"/>
            <a:ext cx="8907602" cy="3864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54298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1577</Words>
  <Application>Microsoft Office PowerPoint</Application>
  <PresentationFormat>Custom</PresentationFormat>
  <Paragraphs>161</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Introduction to the Forex market</vt:lpstr>
      <vt:lpstr>What is a PIP in forex?</vt:lpstr>
      <vt:lpstr>What is Spread in Forex?</vt:lpstr>
      <vt:lpstr>What is Leverage in Forex</vt:lpstr>
      <vt:lpstr>What is a mini and micro Lot in Forex</vt:lpstr>
      <vt:lpstr>PowerPoint Presentation</vt:lpstr>
      <vt:lpstr>What is a candlestick.</vt:lpstr>
      <vt:lpstr>Types of candlesticks:</vt:lpstr>
      <vt:lpstr>PowerPoint Presentation</vt:lpstr>
      <vt:lpstr>The Bearish Engulfing Candlestick Pattern is considered to be a bearish reversal pattern, usually occurring at the top of an uptrend.  </vt:lpstr>
      <vt:lpstr>A doji is formed when the opening price and the closing price are equal. A long-legged doji, often called a “Rickshaw Man,” is the same as a doji, except the upper and lower shadows are much longer than the regular doji formation.</vt:lpstr>
      <vt:lpstr>What is a timeframe.</vt:lpstr>
      <vt:lpstr>In this guide to understanding the Hammer Candlestick Formation, we’ll show you what this chart looks like, explain its components, teach you how to interpret it with an example, and discuss how to trade on a Hammer.  </vt:lpstr>
      <vt:lpstr>Inverted Hammer</vt:lpstr>
      <vt:lpstr>Risk management:</vt:lpstr>
      <vt:lpstr>Support and resistance.(The structure of any trend)</vt:lpstr>
      <vt:lpstr>PowerPoint Presentation</vt:lpstr>
      <vt:lpstr>PowerPoint Presentation</vt:lpstr>
      <vt:lpstr>PowerPoint Presentation</vt:lpstr>
      <vt:lpstr>PowerPoint Presentation</vt:lpstr>
      <vt:lpstr>Stop losses for support and resistance.</vt:lpstr>
      <vt:lpstr>Breakouts</vt:lpstr>
      <vt:lpstr>Breakouts:</vt:lpstr>
      <vt:lpstr>PowerPoint Presentation</vt:lpstr>
      <vt:lpstr>PowerPoint Presentation</vt:lpstr>
      <vt:lpstr>Conclusion A breakout trading method is an effective way to enter the market in the beginning of an emerging price move. We have a valid breakout when the price breaks and closes beyond a psychological level on the chart A psychological level should not be marked with a single thin line. We should perceive psychological levels as zones rather than an exact area marked by a fixed line. We have a breakout whenever the price closes a candle beyond that psychological area. If you want to get an additional confirmation you can use these 4 simple steps to identify real breakouts: The price closes a candle beyond a psychological level. The price creates a top (or bottom if the breakout is bearish) after the break. The price returns to test the already broken resistance as a support (or the opposite if it is a bearish breakout). The price bounces and breaks the already created top (or bottom if the breakout is bearish). If your price action rules are not sufficient for you to confirm a breakout, you can always use an additional trading indicator. A good indicator for confirming breakouts is the Momentum Indicator. In order to exit the market after a breakout trade you can use price action techniques, or another trading indicator. The moving average is an effective indicator to use for taking profits when trading breakouts. </vt:lpstr>
      <vt:lpstr>Stop losses for breakouts.</vt:lpstr>
      <vt:lpstr>Understanding Price action in trading Forex</vt:lpstr>
      <vt:lpstr>Trendlines and how to use them.</vt:lpstr>
      <vt:lpstr>PowerPoint Presentation</vt:lpstr>
      <vt:lpstr>Trend channels.</vt:lpstr>
      <vt:lpstr>PowerPoint Presentation</vt:lpstr>
      <vt:lpstr>Types of trend channels.</vt:lpstr>
      <vt:lpstr>PowerPoint Presentation</vt:lpstr>
      <vt:lpstr>Risk management</vt:lpstr>
      <vt:lpstr>Stop losses , when trading uptrend channels</vt:lpstr>
      <vt:lpstr>Stop losses when trading downtrend channels</vt:lpstr>
      <vt:lpstr>Approach to fundamental analysis:</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Forex market</dc:title>
  <dc:creator>Owner</dc:creator>
  <cp:lastModifiedBy>teodor</cp:lastModifiedBy>
  <cp:revision>20</cp:revision>
  <dcterms:created xsi:type="dcterms:W3CDTF">2021-01-17T00:09:03Z</dcterms:created>
  <dcterms:modified xsi:type="dcterms:W3CDTF">2021-11-03T13:40:04Z</dcterms:modified>
</cp:coreProperties>
</file>